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tiff" ContentType="image/tiff"/>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47"/>
  </p:notesMasterIdLst>
  <p:handoutMasterIdLst>
    <p:handoutMasterId r:id="rId48"/>
  </p:handoutMasterIdLst>
  <p:sldIdLst>
    <p:sldId id="256" r:id="rId2"/>
    <p:sldId id="385" r:id="rId3"/>
    <p:sldId id="297" r:id="rId4"/>
    <p:sldId id="499" r:id="rId5"/>
    <p:sldId id="614" r:id="rId6"/>
    <p:sldId id="596" r:id="rId7"/>
    <p:sldId id="597" r:id="rId8"/>
    <p:sldId id="570" r:id="rId9"/>
    <p:sldId id="584" r:id="rId10"/>
    <p:sldId id="585" r:id="rId11"/>
    <p:sldId id="598" r:id="rId12"/>
    <p:sldId id="599" r:id="rId13"/>
    <p:sldId id="593" r:id="rId14"/>
    <p:sldId id="601" r:id="rId15"/>
    <p:sldId id="623" r:id="rId16"/>
    <p:sldId id="628" r:id="rId17"/>
    <p:sldId id="611" r:id="rId18"/>
    <p:sldId id="505" r:id="rId19"/>
    <p:sldId id="509" r:id="rId20"/>
    <p:sldId id="621" r:id="rId21"/>
    <p:sldId id="515" r:id="rId22"/>
    <p:sldId id="607" r:id="rId23"/>
    <p:sldId id="609" r:id="rId24"/>
    <p:sldId id="615" r:id="rId25"/>
    <p:sldId id="616" r:id="rId26"/>
    <p:sldId id="625" r:id="rId27"/>
    <p:sldId id="622" r:id="rId28"/>
    <p:sldId id="617" r:id="rId29"/>
    <p:sldId id="619" r:id="rId30"/>
    <p:sldId id="618" r:id="rId31"/>
    <p:sldId id="626" r:id="rId32"/>
    <p:sldId id="612" r:id="rId33"/>
    <p:sldId id="501" r:id="rId34"/>
    <p:sldId id="602" r:id="rId35"/>
    <p:sldId id="603" r:id="rId36"/>
    <p:sldId id="605" r:id="rId37"/>
    <p:sldId id="604" r:id="rId38"/>
    <p:sldId id="606" r:id="rId39"/>
    <p:sldId id="627" r:id="rId40"/>
    <p:sldId id="613" r:id="rId41"/>
    <p:sldId id="581" r:id="rId42"/>
    <p:sldId id="582" r:id="rId43"/>
    <p:sldId id="568" r:id="rId44"/>
    <p:sldId id="583" r:id="rId45"/>
    <p:sldId id="552" r:id="rId46"/>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FF"/>
    <a:srgbClr val="00B050"/>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3531" autoAdjust="0"/>
  </p:normalViewPr>
  <p:slideViewPr>
    <p:cSldViewPr>
      <p:cViewPr>
        <p:scale>
          <a:sx n="70" d="100"/>
          <a:sy n="70" d="100"/>
        </p:scale>
        <p:origin x="1843" y="1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72.wmf"/><Relationship Id="rId7" Type="http://schemas.openxmlformats.org/officeDocument/2006/relationships/image" Target="../media/image76.wmf"/><Relationship Id="rId12" Type="http://schemas.openxmlformats.org/officeDocument/2006/relationships/image" Target="../media/image81.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11" Type="http://schemas.openxmlformats.org/officeDocument/2006/relationships/image" Target="../media/image80.wmf"/><Relationship Id="rId5" Type="http://schemas.openxmlformats.org/officeDocument/2006/relationships/image" Target="../media/image74.wmf"/><Relationship Id="rId10" Type="http://schemas.openxmlformats.org/officeDocument/2006/relationships/image" Target="../media/image79.wmf"/><Relationship Id="rId4" Type="http://schemas.openxmlformats.org/officeDocument/2006/relationships/image" Target="../media/image73.wmf"/><Relationship Id="rId9"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image" Target="../media/image1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image" Target="../media/image16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2016/5/31</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2016/5/31</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12</a:t>
            </a:fld>
            <a:endParaRPr lang="zh-CN" altLang="en-US"/>
          </a:p>
        </p:txBody>
      </p:sp>
    </p:spTree>
    <p:extLst>
      <p:ext uri="{BB962C8B-B14F-4D97-AF65-F5344CB8AC3E}">
        <p14:creationId xmlns:p14="http://schemas.microsoft.com/office/powerpoint/2010/main" val="1607141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13</a:t>
            </a:fld>
            <a:endParaRPr lang="zh-CN" altLang="en-US"/>
          </a:p>
        </p:txBody>
      </p:sp>
    </p:spTree>
    <p:extLst>
      <p:ext uri="{BB962C8B-B14F-4D97-AF65-F5344CB8AC3E}">
        <p14:creationId xmlns:p14="http://schemas.microsoft.com/office/powerpoint/2010/main" val="3724497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1886323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144958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412494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17</a:t>
            </a:fld>
            <a:endParaRPr lang="zh-CN" altLang="en-US" smtClean="0"/>
          </a:p>
        </p:txBody>
      </p:sp>
    </p:spTree>
    <p:extLst>
      <p:ext uri="{BB962C8B-B14F-4D97-AF65-F5344CB8AC3E}">
        <p14:creationId xmlns:p14="http://schemas.microsoft.com/office/powerpoint/2010/main" val="430660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20</a:t>
            </a:fld>
            <a:endParaRPr lang="zh-CN" altLang="en-US"/>
          </a:p>
        </p:txBody>
      </p:sp>
    </p:spTree>
    <p:extLst>
      <p:ext uri="{BB962C8B-B14F-4D97-AF65-F5344CB8AC3E}">
        <p14:creationId xmlns:p14="http://schemas.microsoft.com/office/powerpoint/2010/main" val="79636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21</a:t>
            </a:fld>
            <a:endParaRPr lang="zh-CN" altLang="en-US"/>
          </a:p>
        </p:txBody>
      </p:sp>
    </p:spTree>
    <p:extLst>
      <p:ext uri="{BB962C8B-B14F-4D97-AF65-F5344CB8AC3E}">
        <p14:creationId xmlns:p14="http://schemas.microsoft.com/office/powerpoint/2010/main" val="2513033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22</a:t>
            </a:fld>
            <a:endParaRPr lang="zh-CN" altLang="en-US"/>
          </a:p>
        </p:txBody>
      </p:sp>
    </p:spTree>
    <p:extLst>
      <p:ext uri="{BB962C8B-B14F-4D97-AF65-F5344CB8AC3E}">
        <p14:creationId xmlns:p14="http://schemas.microsoft.com/office/powerpoint/2010/main" val="2001156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复合材料大开口层合板的强度破坏往往发生在孔边受拉伸的应力集中最大点，与单向拉伸的破坏形式接近，但是材料的铺层方式对破坏应力影响较大，使得现有的复合材料强度破坏理论都有一定的局限。</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23</a:t>
            </a:fld>
            <a:endParaRPr lang="zh-CN" altLang="en-US"/>
          </a:p>
        </p:txBody>
      </p:sp>
    </p:spTree>
    <p:extLst>
      <p:ext uri="{BB962C8B-B14F-4D97-AF65-F5344CB8AC3E}">
        <p14:creationId xmlns:p14="http://schemas.microsoft.com/office/powerpoint/2010/main" val="697333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681554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25</a:t>
            </a:fld>
            <a:endParaRPr lang="zh-CN" altLang="en-US"/>
          </a:p>
        </p:txBody>
      </p:sp>
    </p:spTree>
    <p:extLst>
      <p:ext uri="{BB962C8B-B14F-4D97-AF65-F5344CB8AC3E}">
        <p14:creationId xmlns:p14="http://schemas.microsoft.com/office/powerpoint/2010/main" val="1402541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26</a:t>
            </a:fld>
            <a:endParaRPr lang="zh-CN" altLang="en-US"/>
          </a:p>
        </p:txBody>
      </p:sp>
    </p:spTree>
    <p:extLst>
      <p:ext uri="{BB962C8B-B14F-4D97-AF65-F5344CB8AC3E}">
        <p14:creationId xmlns:p14="http://schemas.microsoft.com/office/powerpoint/2010/main" val="759704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27</a:t>
            </a:fld>
            <a:endParaRPr lang="zh-CN" altLang="en-US" smtClean="0"/>
          </a:p>
        </p:txBody>
      </p:sp>
    </p:spTree>
    <p:extLst>
      <p:ext uri="{BB962C8B-B14F-4D97-AF65-F5344CB8AC3E}">
        <p14:creationId xmlns:p14="http://schemas.microsoft.com/office/powerpoint/2010/main" val="3245112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28</a:t>
            </a:fld>
            <a:endParaRPr lang="zh-CN" altLang="en-US"/>
          </a:p>
        </p:txBody>
      </p:sp>
    </p:spTree>
    <p:extLst>
      <p:ext uri="{BB962C8B-B14F-4D97-AF65-F5344CB8AC3E}">
        <p14:creationId xmlns:p14="http://schemas.microsoft.com/office/powerpoint/2010/main" val="1296326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29</a:t>
            </a:fld>
            <a:endParaRPr lang="zh-CN" altLang="en-US"/>
          </a:p>
        </p:txBody>
      </p:sp>
    </p:spTree>
    <p:extLst>
      <p:ext uri="{BB962C8B-B14F-4D97-AF65-F5344CB8AC3E}">
        <p14:creationId xmlns:p14="http://schemas.microsoft.com/office/powerpoint/2010/main" val="1032533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3960208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1489961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32</a:t>
            </a:fld>
            <a:endParaRPr lang="zh-CN" altLang="en-US" smtClean="0"/>
          </a:p>
        </p:txBody>
      </p:sp>
    </p:spTree>
    <p:extLst>
      <p:ext uri="{BB962C8B-B14F-4D97-AF65-F5344CB8AC3E}">
        <p14:creationId xmlns:p14="http://schemas.microsoft.com/office/powerpoint/2010/main" val="1222969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584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B25E32EE-1BAD-43B3-89BC-BAD5CFC03F9C}" type="slidenum">
              <a:rPr lang="zh-CN" altLang="en-US" smtClean="0"/>
              <a:pPr>
                <a:defRPr/>
              </a:pPr>
              <a:t>33</a:t>
            </a:fld>
            <a:endParaRPr lang="en-US" altLang="zh-CN" smtClean="0"/>
          </a:p>
        </p:txBody>
      </p:sp>
    </p:spTree>
    <p:extLst>
      <p:ext uri="{BB962C8B-B14F-4D97-AF65-F5344CB8AC3E}">
        <p14:creationId xmlns:p14="http://schemas.microsoft.com/office/powerpoint/2010/main" val="570475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38</a:t>
            </a:fld>
            <a:endParaRPr lang="zh-CN" altLang="en-US"/>
          </a:p>
        </p:txBody>
      </p:sp>
    </p:spTree>
    <p:extLst>
      <p:ext uri="{BB962C8B-B14F-4D97-AF65-F5344CB8AC3E}">
        <p14:creationId xmlns:p14="http://schemas.microsoft.com/office/powerpoint/2010/main" val="4174519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复合材料在飞机结构上的应用从非承力构件或承力很小的构件；循序渐进的应构件或承力很小的构件；循序渐进的应用于承力较小的构件；继而发展到用于次承力构件；现阶段已经用于机身、机翼等主承力结。</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pPr>
                <a:defRPr/>
              </a:pPr>
              <a:t>3</a:t>
            </a:fld>
            <a:endParaRPr lang="en-US" altLang="zh-CN" smtClean="0"/>
          </a:p>
        </p:txBody>
      </p:sp>
    </p:spTree>
    <p:extLst>
      <p:ext uri="{BB962C8B-B14F-4D97-AF65-F5344CB8AC3E}">
        <p14:creationId xmlns:p14="http://schemas.microsoft.com/office/powerpoint/2010/main" val="2466386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39</a:t>
            </a:fld>
            <a:endParaRPr lang="zh-CN" altLang="en-US"/>
          </a:p>
        </p:txBody>
      </p:sp>
    </p:spTree>
    <p:extLst>
      <p:ext uri="{BB962C8B-B14F-4D97-AF65-F5344CB8AC3E}">
        <p14:creationId xmlns:p14="http://schemas.microsoft.com/office/powerpoint/2010/main" val="2283880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40</a:t>
            </a:fld>
            <a:endParaRPr lang="zh-CN" altLang="en-US" smtClean="0"/>
          </a:p>
        </p:txBody>
      </p:sp>
    </p:spTree>
    <p:extLst>
      <p:ext uri="{BB962C8B-B14F-4D97-AF65-F5344CB8AC3E}">
        <p14:creationId xmlns:p14="http://schemas.microsoft.com/office/powerpoint/2010/main" val="2153254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43</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44</a:t>
            </a:fld>
            <a:endParaRPr lang="zh-CN" altLang="en-US" smtClean="0"/>
          </a:p>
        </p:txBody>
      </p:sp>
    </p:spTree>
    <p:extLst>
      <p:ext uri="{BB962C8B-B14F-4D97-AF65-F5344CB8AC3E}">
        <p14:creationId xmlns:p14="http://schemas.microsoft.com/office/powerpoint/2010/main" val="4071693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45</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4</a:t>
            </a:fld>
            <a:endParaRPr lang="en-US" altLang="zh-CN" smtClean="0"/>
          </a:p>
        </p:txBody>
      </p:sp>
    </p:spTree>
    <p:extLst>
      <p:ext uri="{BB962C8B-B14F-4D97-AF65-F5344CB8AC3E}">
        <p14:creationId xmlns:p14="http://schemas.microsoft.com/office/powerpoint/2010/main" val="23250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46448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19907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2674061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10</a:t>
            </a:fld>
            <a:endParaRPr lang="zh-CN" altLang="en-US"/>
          </a:p>
        </p:txBody>
      </p:sp>
    </p:spTree>
    <p:extLst>
      <p:ext uri="{BB962C8B-B14F-4D97-AF65-F5344CB8AC3E}">
        <p14:creationId xmlns:p14="http://schemas.microsoft.com/office/powerpoint/2010/main" val="113188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3636571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10.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12"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tiff"/><Relationship Id="rId11" Type="http://schemas.openxmlformats.org/officeDocument/2006/relationships/image" Target="../media/image30.png"/><Relationship Id="rId5" Type="http://schemas.openxmlformats.org/officeDocument/2006/relationships/image" Target="../media/image24.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tiff"/></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tif"/><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tif"/><Relationship Id="rId9" Type="http://schemas.openxmlformats.org/officeDocument/2006/relationships/image" Target="../media/image37.tif"/></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0.tiff"/><Relationship Id="rId3" Type="http://schemas.openxmlformats.org/officeDocument/2006/relationships/notesSlide" Target="../notesSlides/notesSlide11.xml"/><Relationship Id="rId7" Type="http://schemas.openxmlformats.org/officeDocument/2006/relationships/image" Target="../media/image340.png"/><Relationship Id="rId12" Type="http://schemas.openxmlformats.org/officeDocument/2006/relationships/image" Target="../media/image39.tiff"/><Relationship Id="rId17" Type="http://schemas.openxmlformats.org/officeDocument/2006/relationships/image" Target="../media/image43.jpeg"/><Relationship Id="rId2" Type="http://schemas.openxmlformats.org/officeDocument/2006/relationships/slideLayout" Target="../slideLayouts/slideLayout2.xml"/><Relationship Id="rId16" Type="http://schemas.openxmlformats.org/officeDocument/2006/relationships/image" Target="../media/image42.emf"/><Relationship Id="rId1" Type="http://schemas.openxmlformats.org/officeDocument/2006/relationships/vmlDrawing" Target="../drawings/vmlDrawing1.vml"/><Relationship Id="rId6" Type="http://schemas.openxmlformats.org/officeDocument/2006/relationships/image" Target="../media/image330.png"/><Relationship Id="rId11" Type="http://schemas.openxmlformats.org/officeDocument/2006/relationships/image" Target="../media/image38.png"/><Relationship Id="rId5" Type="http://schemas.openxmlformats.org/officeDocument/2006/relationships/image" Target="../media/image38.emf"/><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package" Target="../embeddings/Microsoft_Visio___1.vsdx"/><Relationship Id="rId9" Type="http://schemas.openxmlformats.org/officeDocument/2006/relationships/image" Target="../media/image360.png"/><Relationship Id="rId14" Type="http://schemas.openxmlformats.org/officeDocument/2006/relationships/image" Target="../media/image41.tiff"/></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5.png"/><Relationship Id="rId3" Type="http://schemas.openxmlformats.org/officeDocument/2006/relationships/image" Target="../media/image44.tiff"/><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tiff"/><Relationship Id="rId10" Type="http://schemas.openxmlformats.org/officeDocument/2006/relationships/image" Target="../media/image52.png"/><Relationship Id="rId4" Type="http://schemas.openxmlformats.org/officeDocument/2006/relationships/image" Target="../media/image45.tiff"/><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tiff"/></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560.png"/><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image" Target="../media/image74.wmf"/><Relationship Id="rId18" Type="http://schemas.openxmlformats.org/officeDocument/2006/relationships/image" Target="../media/image76.wmf"/><Relationship Id="rId26" Type="http://schemas.openxmlformats.org/officeDocument/2006/relationships/image" Target="../media/image82.png"/><Relationship Id="rId3" Type="http://schemas.openxmlformats.org/officeDocument/2006/relationships/notesSlide" Target="../notesSlides/notesSlide16.xml"/><Relationship Id="rId21" Type="http://schemas.openxmlformats.org/officeDocument/2006/relationships/oleObject" Target="../embeddings/oleObject10.bin"/><Relationship Id="rId34" Type="http://schemas.openxmlformats.org/officeDocument/2006/relationships/image" Target="../media/image76.png"/><Relationship Id="rId7" Type="http://schemas.openxmlformats.org/officeDocument/2006/relationships/image" Target="../media/image71.wmf"/><Relationship Id="rId12" Type="http://schemas.openxmlformats.org/officeDocument/2006/relationships/oleObject" Target="../embeddings/oleObject5.bin"/><Relationship Id="rId17" Type="http://schemas.openxmlformats.org/officeDocument/2006/relationships/oleObject" Target="../embeddings/oleObject8.bin"/><Relationship Id="rId25" Type="http://schemas.openxmlformats.org/officeDocument/2006/relationships/image" Target="../media/image79.wmf"/><Relationship Id="rId33" Type="http://schemas.openxmlformats.org/officeDocument/2006/relationships/image" Target="../media/image75.png"/><Relationship Id="rId2" Type="http://schemas.openxmlformats.org/officeDocument/2006/relationships/slideLayout" Target="../slideLayouts/slideLayout2.xml"/><Relationship Id="rId16" Type="http://schemas.openxmlformats.org/officeDocument/2006/relationships/image" Target="../media/image75.wmf"/><Relationship Id="rId20" Type="http://schemas.openxmlformats.org/officeDocument/2006/relationships/image" Target="../media/image77.wmf"/><Relationship Id="rId29" Type="http://schemas.openxmlformats.org/officeDocument/2006/relationships/image" Target="../media/image80.wmf"/><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73.wmf"/><Relationship Id="rId24" Type="http://schemas.openxmlformats.org/officeDocument/2006/relationships/oleObject" Target="../embeddings/oleObject12.bin"/><Relationship Id="rId32" Type="http://schemas.openxmlformats.org/officeDocument/2006/relationships/image" Target="../media/image84.tiff"/><Relationship Id="rId5" Type="http://schemas.openxmlformats.org/officeDocument/2006/relationships/image" Target="../media/image70.wmf"/><Relationship Id="rId15" Type="http://schemas.openxmlformats.org/officeDocument/2006/relationships/oleObject" Target="../embeddings/oleObject7.bin"/><Relationship Id="rId23" Type="http://schemas.openxmlformats.org/officeDocument/2006/relationships/image" Target="../media/image78.wmf"/><Relationship Id="rId28" Type="http://schemas.openxmlformats.org/officeDocument/2006/relationships/oleObject" Target="../embeddings/oleObject13.bin"/><Relationship Id="rId10" Type="http://schemas.openxmlformats.org/officeDocument/2006/relationships/oleObject" Target="../embeddings/oleObject4.bin"/><Relationship Id="rId19" Type="http://schemas.openxmlformats.org/officeDocument/2006/relationships/oleObject" Target="../embeddings/oleObject9.bin"/><Relationship Id="rId31" Type="http://schemas.openxmlformats.org/officeDocument/2006/relationships/image" Target="../media/image81.wmf"/><Relationship Id="rId4" Type="http://schemas.openxmlformats.org/officeDocument/2006/relationships/oleObject" Target="../embeddings/oleObject1.bin"/><Relationship Id="rId9" Type="http://schemas.openxmlformats.org/officeDocument/2006/relationships/image" Target="../media/image72.wmf"/><Relationship Id="rId14" Type="http://schemas.openxmlformats.org/officeDocument/2006/relationships/oleObject" Target="../embeddings/oleObject6.bin"/><Relationship Id="rId22" Type="http://schemas.openxmlformats.org/officeDocument/2006/relationships/oleObject" Target="../embeddings/oleObject11.bin"/><Relationship Id="rId27" Type="http://schemas.openxmlformats.org/officeDocument/2006/relationships/image" Target="../media/image83.png"/><Relationship Id="rId30" Type="http://schemas.openxmlformats.org/officeDocument/2006/relationships/oleObject" Target="../embeddings/oleObject14.bin"/><Relationship Id="rId35" Type="http://schemas.openxmlformats.org/officeDocument/2006/relationships/image" Target="../media/image77.png"/><Relationship Id="rId8"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85.tif"/><Relationship Id="rId7" Type="http://schemas.openxmlformats.org/officeDocument/2006/relationships/image" Target="../media/image8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tif"/><Relationship Id="rId5" Type="http://schemas.openxmlformats.org/officeDocument/2006/relationships/image" Target="../media/image43.jpeg"/><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70.png"/><Relationship Id="rId18" Type="http://schemas.openxmlformats.org/officeDocument/2006/relationships/image" Target="../media/image750.png"/><Relationship Id="rId3" Type="http://schemas.openxmlformats.org/officeDocument/2006/relationships/image" Target="../media/image87.jpeg"/><Relationship Id="rId7" Type="http://schemas.openxmlformats.org/officeDocument/2006/relationships/image" Target="../media/image91.jpe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8.xml"/><Relationship Id="rId16"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90.jpeg"/><Relationship Id="rId11" Type="http://schemas.openxmlformats.org/officeDocument/2006/relationships/image" Target="../media/image680.png"/><Relationship Id="rId5" Type="http://schemas.openxmlformats.org/officeDocument/2006/relationships/image" Target="../media/image89.jpeg"/><Relationship Id="rId15" Type="http://schemas.openxmlformats.org/officeDocument/2006/relationships/image" Target="../media/image720.png"/><Relationship Id="rId10" Type="http://schemas.openxmlformats.org/officeDocument/2006/relationships/image" Target="../media/image94.jpeg"/><Relationship Id="rId19" Type="http://schemas.openxmlformats.org/officeDocument/2006/relationships/image" Target="../media/image760.png"/><Relationship Id="rId4" Type="http://schemas.openxmlformats.org/officeDocument/2006/relationships/image" Target="../media/image88.jpeg"/><Relationship Id="rId9" Type="http://schemas.openxmlformats.org/officeDocument/2006/relationships/image" Target="../media/image93.jpeg"/><Relationship Id="rId1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jpeg"/><Relationship Id="rId18" Type="http://schemas.openxmlformats.org/officeDocument/2006/relationships/image" Target="../media/image108.png"/><Relationship Id="rId3" Type="http://schemas.openxmlformats.org/officeDocument/2006/relationships/image" Target="../media/image95.tiff"/><Relationship Id="rId21" Type="http://schemas.openxmlformats.org/officeDocument/2006/relationships/image" Target="../media/image950.png"/><Relationship Id="rId7" Type="http://schemas.openxmlformats.org/officeDocument/2006/relationships/image" Target="../media/image99.png"/><Relationship Id="rId12" Type="http://schemas.openxmlformats.org/officeDocument/2006/relationships/image" Target="../media/image104.tiff"/><Relationship Id="rId17" Type="http://schemas.openxmlformats.org/officeDocument/2006/relationships/image" Target="../media/image107.png"/><Relationship Id="rId2" Type="http://schemas.openxmlformats.org/officeDocument/2006/relationships/notesSlide" Target="../notesSlides/notesSlide19.xml"/><Relationship Id="rId16" Type="http://schemas.openxmlformats.org/officeDocument/2006/relationships/image" Target="../media/image106.jpeg"/><Relationship Id="rId20"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89.png"/><Relationship Id="rId10" Type="http://schemas.openxmlformats.org/officeDocument/2006/relationships/image" Target="../media/image102.png"/><Relationship Id="rId19" Type="http://schemas.openxmlformats.org/officeDocument/2006/relationships/image" Target="../media/image109.tiff"/><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13.jpeg"/><Relationship Id="rId7" Type="http://schemas.openxmlformats.org/officeDocument/2006/relationships/package" Target="../embeddings/Microsoft_Visio___3.vsdx"/><Relationship Id="rId12"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4.jpeg"/><Relationship Id="rId11" Type="http://schemas.openxmlformats.org/officeDocument/2006/relationships/image" Target="../media/image87.png"/><Relationship Id="rId5" Type="http://schemas.openxmlformats.org/officeDocument/2006/relationships/image" Target="../media/image111.emf"/><Relationship Id="rId10" Type="http://schemas.openxmlformats.org/officeDocument/2006/relationships/image" Target="../media/image116.tiff"/><Relationship Id="rId4" Type="http://schemas.openxmlformats.org/officeDocument/2006/relationships/package" Target="../embeddings/Microsoft_Visio___2.vsdx"/><Relationship Id="rId9" Type="http://schemas.openxmlformats.org/officeDocument/2006/relationships/image" Target="../media/image115.tiff"/></Relationships>
</file>

<file path=ppt/slides/_rels/slide25.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000.png"/><Relationship Id="rId3" Type="http://schemas.openxmlformats.org/officeDocument/2006/relationships/image" Target="../media/image117.tiff"/><Relationship Id="rId7" Type="http://schemas.openxmlformats.org/officeDocument/2006/relationships/image" Target="../media/image119.tiff"/><Relationship Id="rId12" Type="http://schemas.openxmlformats.org/officeDocument/2006/relationships/image" Target="../media/image124.tiff"/><Relationship Id="rId2" Type="http://schemas.openxmlformats.org/officeDocument/2006/relationships/notesSlide" Target="../notesSlides/notesSlide20.xml"/><Relationship Id="rId16"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8.tiff"/><Relationship Id="rId11" Type="http://schemas.openxmlformats.org/officeDocument/2006/relationships/image" Target="../media/image123.jpeg"/><Relationship Id="rId5" Type="http://schemas.openxmlformats.org/officeDocument/2006/relationships/image" Target="../media/image920.png"/><Relationship Id="rId15" Type="http://schemas.openxmlformats.org/officeDocument/2006/relationships/image" Target="../media/image1020.png"/><Relationship Id="rId10" Type="http://schemas.openxmlformats.org/officeDocument/2006/relationships/image" Target="../media/image122.jpeg"/><Relationship Id="rId4" Type="http://schemas.openxmlformats.org/officeDocument/2006/relationships/image" Target="../media/image910.png"/><Relationship Id="rId9" Type="http://schemas.openxmlformats.org/officeDocument/2006/relationships/image" Target="../media/image121.jpeg"/><Relationship Id="rId14" Type="http://schemas.openxmlformats.org/officeDocument/2006/relationships/image" Target="../media/image10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package" Target="../embeddings/Microsoft_Visio___4.vsdx"/><Relationship Id="rId13" Type="http://schemas.openxmlformats.org/officeDocument/2006/relationships/image" Target="../media/image132.tiff"/><Relationship Id="rId3" Type="http://schemas.openxmlformats.org/officeDocument/2006/relationships/notesSlide" Target="../notesSlides/notesSlide23.xml"/><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Microsoft_Visio_2003-2010___1.vsd"/><Relationship Id="rId11" Type="http://schemas.openxmlformats.org/officeDocument/2006/relationships/image" Target="../media/image128.emf"/><Relationship Id="rId5" Type="http://schemas.openxmlformats.org/officeDocument/2006/relationships/image" Target="../media/image130.png"/><Relationship Id="rId10" Type="http://schemas.openxmlformats.org/officeDocument/2006/relationships/package" Target="../embeddings/Microsoft_Visio___5.vsdx"/><Relationship Id="rId4" Type="http://schemas.openxmlformats.org/officeDocument/2006/relationships/image" Target="../media/image129.jpeg"/><Relationship Id="rId9" Type="http://schemas.openxmlformats.org/officeDocument/2006/relationships/image" Target="../media/image127.emf"/></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tiff"/><Relationship Id="rId7" Type="http://schemas.openxmlformats.org/officeDocument/2006/relationships/image" Target="../media/image137.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6.tiff"/><Relationship Id="rId5" Type="http://schemas.openxmlformats.org/officeDocument/2006/relationships/image" Target="../media/image135.tiff"/><Relationship Id="rId4" Type="http://schemas.openxmlformats.org/officeDocument/2006/relationships/image" Target="../media/image13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g"/></Relationships>
</file>

<file path=ppt/slides/_rels/slide3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emf"/><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34.xml.rels><?xml version="1.0" encoding="UTF-8" standalone="yes"?>
<Relationships xmlns="http://schemas.openxmlformats.org/package/2006/relationships"><Relationship Id="rId8" Type="http://schemas.openxmlformats.org/officeDocument/2006/relationships/image" Target="../media/image157.tiff"/><Relationship Id="rId3" Type="http://schemas.openxmlformats.org/officeDocument/2006/relationships/package" Target="../embeddings/Microsoft_Visio___6.vsdx"/><Relationship Id="rId7" Type="http://schemas.openxmlformats.org/officeDocument/2006/relationships/image" Target="../media/image105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6.tiff"/><Relationship Id="rId5" Type="http://schemas.openxmlformats.org/officeDocument/2006/relationships/image" Target="../media/image155.tiff"/><Relationship Id="rId10" Type="http://schemas.openxmlformats.org/officeDocument/2006/relationships/image" Target="../media/image159.tiff"/><Relationship Id="rId4" Type="http://schemas.openxmlformats.org/officeDocument/2006/relationships/image" Target="../media/image154.emf"/><Relationship Id="rId9" Type="http://schemas.openxmlformats.org/officeDocument/2006/relationships/image" Target="../media/image158.png"/></Relationships>
</file>

<file path=ppt/slides/_rels/slide35.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package" Target="../embeddings/Microsoft_Visio___7.vsdx"/><Relationship Id="rId7" Type="http://schemas.openxmlformats.org/officeDocument/2006/relationships/package" Target="../embeddings/Microsoft_Visio___8.vsdx"/><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3.tiff"/><Relationship Id="rId5" Type="http://schemas.openxmlformats.org/officeDocument/2006/relationships/image" Target="../media/image162.tiff"/><Relationship Id="rId4" Type="http://schemas.openxmlformats.org/officeDocument/2006/relationships/image" Target="../media/image160.emf"/></Relationships>
</file>

<file path=ppt/slides/_rels/slide36.xml.rels><?xml version="1.0" encoding="UTF-8" standalone="yes"?>
<Relationships xmlns="http://schemas.openxmlformats.org/package/2006/relationships"><Relationship Id="rId8" Type="http://schemas.openxmlformats.org/officeDocument/2006/relationships/image" Target="../media/image167.tiff"/><Relationship Id="rId3" Type="http://schemas.openxmlformats.org/officeDocument/2006/relationships/image" Target="../media/image165.tiff"/><Relationship Id="rId7" Type="http://schemas.openxmlformats.org/officeDocument/2006/relationships/image" Target="../media/image1170.png"/><Relationship Id="rId2" Type="http://schemas.openxmlformats.org/officeDocument/2006/relationships/image" Target="../media/image164.tiff"/><Relationship Id="rId1" Type="http://schemas.openxmlformats.org/officeDocument/2006/relationships/slideLayout" Target="../slideLayouts/slideLayout2.xml"/><Relationship Id="rId5" Type="http://schemas.openxmlformats.org/officeDocument/2006/relationships/image" Target="../media/image166.tiff"/><Relationship Id="rId4" Type="http://schemas.openxmlformats.org/officeDocument/2006/relationships/image" Target="../media/image1140.png"/></Relationships>
</file>

<file path=ppt/slides/_rels/slide37.xml.rels><?xml version="1.0" encoding="UTF-8" standalone="yes"?>
<Relationships xmlns="http://schemas.openxmlformats.org/package/2006/relationships"><Relationship Id="rId8" Type="http://schemas.openxmlformats.org/officeDocument/2006/relationships/image" Target="../media/image172.tiff"/><Relationship Id="rId3" Type="http://schemas.openxmlformats.org/officeDocument/2006/relationships/oleObject" Target="../embeddings/Microsoft_Visio_2003-2010___2.vsd"/><Relationship Id="rId7" Type="http://schemas.openxmlformats.org/officeDocument/2006/relationships/image" Target="../media/image171.tif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0.tiff"/><Relationship Id="rId5" Type="http://schemas.openxmlformats.org/officeDocument/2006/relationships/image" Target="../media/image169.jpeg"/><Relationship Id="rId4" Type="http://schemas.openxmlformats.org/officeDocument/2006/relationships/image" Target="../media/image168.emf"/></Relationships>
</file>

<file path=ppt/slides/_rels/slide38.xml.rels><?xml version="1.0" encoding="UTF-8" standalone="yes"?>
<Relationships xmlns="http://schemas.openxmlformats.org/package/2006/relationships"><Relationship Id="rId8" Type="http://schemas.openxmlformats.org/officeDocument/2006/relationships/image" Target="../media/image176.tiff"/><Relationship Id="rId3" Type="http://schemas.openxmlformats.org/officeDocument/2006/relationships/image" Target="../media/image173.tiff"/><Relationship Id="rId7" Type="http://schemas.openxmlformats.org/officeDocument/2006/relationships/image" Target="../media/image175.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50.png"/><Relationship Id="rId4" Type="http://schemas.openxmlformats.org/officeDocument/2006/relationships/image" Target="../media/image174.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784497" y="972441"/>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北京大学博士学位</a:t>
            </a:r>
            <a:r>
              <a:rPr lang="zh-CN" altLang="en-US" sz="2000" dirty="0" smtClean="0">
                <a:solidFill>
                  <a:srgbClr val="FF0000"/>
                </a:solidFill>
                <a:latin typeface="方正姚体" panose="02010601030101010101" pitchFamily="2" charset="-122"/>
                <a:ea typeface="方正姚体" panose="02010601030101010101" pitchFamily="2" charset="-122"/>
              </a:rPr>
              <a:t>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611560" y="1694832"/>
            <a:ext cx="8136904" cy="1741816"/>
          </a:xfrm>
        </p:spPr>
        <p:txBody>
          <a:bodyPr/>
          <a:lstStyle/>
          <a:p>
            <a:pPr algn="ctr" eaLnBrk="1" hangingPunct="1">
              <a:lnSpc>
                <a:spcPct val="120000"/>
              </a:lnSpc>
              <a:defRPr/>
            </a:pPr>
            <a:r>
              <a:rPr lang="zh-CN" altLang="en-US" sz="4400" dirty="0" smtClean="0">
                <a:solidFill>
                  <a:srgbClr val="FF0000"/>
                </a:solidFill>
                <a:cs typeface="Arial" panose="020B0604020202020204" pitchFamily="34" charset="0"/>
              </a:rPr>
              <a:t>纤维增强</a:t>
            </a:r>
            <a:r>
              <a:rPr lang="zh-CN" altLang="en-US" sz="4400" dirty="0" smtClean="0">
                <a:solidFill>
                  <a:srgbClr val="FF0000"/>
                </a:solidFill>
                <a:cs typeface="Arial" panose="020B0604020202020204" pitchFamily="34" charset="0"/>
              </a:rPr>
              <a:t>复合材料开口层合板强度</a:t>
            </a:r>
            <a:r>
              <a:rPr lang="zh-CN" altLang="en-US" sz="4400" dirty="0">
                <a:solidFill>
                  <a:srgbClr val="FF0000"/>
                </a:solidFill>
                <a:cs typeface="Arial" panose="020B0604020202020204" pitchFamily="34" charset="0"/>
              </a:rPr>
              <a:t>分析</a:t>
            </a:r>
            <a:r>
              <a:rPr lang="zh-CN" altLang="en-US" sz="4400" dirty="0" smtClean="0">
                <a:solidFill>
                  <a:srgbClr val="FF0000"/>
                </a:solidFill>
                <a:cs typeface="Arial" panose="020B0604020202020204" pitchFamily="34" charset="0"/>
              </a:rPr>
              <a:t>及板结构损伤</a:t>
            </a:r>
            <a:r>
              <a:rPr lang="zh-CN" altLang="en-US" sz="4400" dirty="0">
                <a:solidFill>
                  <a:srgbClr val="FF0000"/>
                </a:solidFill>
                <a:cs typeface="Arial" panose="020B0604020202020204" pitchFamily="34" charset="0"/>
              </a:rPr>
              <a:t>检测研究</a:t>
            </a:r>
            <a:br>
              <a:rPr lang="zh-CN" altLang="en-US" sz="4400" dirty="0">
                <a:solidFill>
                  <a:srgbClr val="FF0000"/>
                </a:solidFill>
                <a:cs typeface="Arial" panose="020B0604020202020204" pitchFamily="34" charset="0"/>
              </a:rPr>
            </a:b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040285"/>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  研究生：</a:t>
            </a:r>
            <a:r>
              <a:rPr lang="zh-CN" altLang="en-US" sz="2800" dirty="0" smtClean="0">
                <a:solidFill>
                  <a:srgbClr val="0000FF"/>
                </a:solidFill>
                <a:latin typeface="黑体" panose="02010609060101010101" pitchFamily="49" charset="-122"/>
                <a:ea typeface="黑体" panose="02010609060101010101" pitchFamily="49" charset="-122"/>
              </a:rPr>
              <a:t>陈建霖</a:t>
            </a:r>
            <a:endParaRPr lang="en-US" altLang="zh-CN" sz="2800" dirty="0" smtClean="0">
              <a:solidFill>
                <a:srgbClr val="0000FF"/>
              </a:solidFill>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    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2016-06-01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同心圆 4"/>
          <p:cNvSpPr/>
          <p:nvPr/>
        </p:nvSpPr>
        <p:spPr bwMode="auto">
          <a:xfrm>
            <a:off x="3995936" y="1149559"/>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10</a:t>
            </a:fld>
            <a:endParaRPr lang="en-US" altLang="zh-CN" dirty="0">
              <a:latin typeface="Times New Roman" panose="02020603050405020304" pitchFamily="18" charset="0"/>
              <a:ea typeface="+mn-ea"/>
              <a:cs typeface="Times New Roman" panose="02020603050405020304" pitchFamily="18" charset="0"/>
            </a:endParaRPr>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Times New Roman" panose="02020603050405020304" pitchFamily="18" charset="0"/>
                <a:ea typeface="+mn-ea"/>
                <a:cs typeface="Times New Roman" panose="02020603050405020304" pitchFamily="18" charset="0"/>
              </a:rPr>
              <a:t>2.2. </a:t>
            </a:r>
            <a:r>
              <a:rPr lang="zh-CN" altLang="en-US" sz="2600" dirty="0" smtClean="0">
                <a:latin typeface="Times New Roman" panose="02020603050405020304" pitchFamily="18" charset="0"/>
                <a:ea typeface="+mn-ea"/>
                <a:cs typeface="Times New Roman" panose="02020603050405020304" pitchFamily="18" charset="0"/>
              </a:rPr>
              <a:t>数值模拟</a:t>
            </a:r>
            <a:r>
              <a:rPr lang="en-US" altLang="zh-CN" sz="2600" dirty="0" smtClean="0">
                <a:latin typeface="Times New Roman" panose="02020603050405020304" pitchFamily="18" charset="0"/>
                <a:ea typeface="+mn-ea"/>
                <a:cs typeface="Times New Roman" panose="02020603050405020304" pitchFamily="18" charset="0"/>
              </a:rPr>
              <a:t>(</a:t>
            </a:r>
            <a:r>
              <a:rPr lang="en-US" altLang="zh-CN" sz="2600" dirty="0" err="1" smtClean="0">
                <a:latin typeface="Times New Roman" panose="02020603050405020304" pitchFamily="18" charset="0"/>
                <a:ea typeface="+mn-ea"/>
                <a:cs typeface="Times New Roman" panose="02020603050405020304" pitchFamily="18" charset="0"/>
              </a:rPr>
              <a:t>i</a:t>
            </a:r>
            <a:r>
              <a:rPr lang="en-US" altLang="zh-CN" sz="2600" dirty="0" smtClean="0">
                <a:latin typeface="Times New Roman" panose="02020603050405020304" pitchFamily="18" charset="0"/>
                <a:ea typeface="+mn-ea"/>
                <a:cs typeface="Times New Roman" panose="02020603050405020304" pitchFamily="18" charset="0"/>
              </a:rPr>
              <a:t>)</a:t>
            </a:r>
            <a:endParaRPr lang="en-US" altLang="zh-CN" sz="2600" dirty="0" smtClean="0">
              <a:solidFill>
                <a:schemeClr val="tx1"/>
              </a:solidFill>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8582" y="1891031"/>
            <a:ext cx="4021850" cy="2292560"/>
          </a:xfrm>
          <a:prstGeom prst="rect">
            <a:avLst/>
          </a:prstGeom>
        </p:spPr>
      </p:pic>
      <p:sp>
        <p:nvSpPr>
          <p:cNvPr id="7" name="矩形 6"/>
          <p:cNvSpPr/>
          <p:nvPr/>
        </p:nvSpPr>
        <p:spPr>
          <a:xfrm>
            <a:off x="4979692" y="4189148"/>
            <a:ext cx="2723823" cy="369332"/>
          </a:xfrm>
          <a:prstGeom prst="rect">
            <a:avLst/>
          </a:prstGeom>
        </p:spPr>
        <p:txBody>
          <a:bodyPr wrap="none">
            <a:spAutoFit/>
          </a:bodyPr>
          <a:lstStyle/>
          <a:p>
            <a:r>
              <a:rPr lang="en-US" altLang="zh-CN" dirty="0" smtClean="0">
                <a:latin typeface="Times New Roman" panose="02020603050405020304" pitchFamily="18" charset="0"/>
                <a:ea typeface="+mn-ea"/>
                <a:cs typeface="Times New Roman" panose="02020603050405020304" pitchFamily="18" charset="0"/>
              </a:rPr>
              <a:t>S4R</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1w</a:t>
            </a:r>
            <a:r>
              <a:rPr lang="zh-CN" altLang="en-US" dirty="0" smtClean="0">
                <a:latin typeface="Times New Roman" panose="02020603050405020304" pitchFamily="18" charset="0"/>
                <a:ea typeface="+mn-ea"/>
                <a:cs typeface="Times New Roman" panose="02020603050405020304" pitchFamily="18" charset="0"/>
              </a:rPr>
              <a:t>单元，尺寸</a:t>
            </a:r>
            <a:r>
              <a:rPr lang="en-US" altLang="zh-CN" dirty="0" smtClean="0">
                <a:latin typeface="Times New Roman" panose="02020603050405020304" pitchFamily="18" charset="0"/>
                <a:ea typeface="+mn-ea"/>
                <a:cs typeface="Times New Roman" panose="02020603050405020304" pitchFamily="18" charset="0"/>
              </a:rPr>
              <a:t>2mm</a:t>
            </a:r>
          </a:p>
        </p:txBody>
      </p:sp>
      <p:pic>
        <p:nvPicPr>
          <p:cNvPr id="10" name="图片 9"/>
          <p:cNvPicPr>
            <a:picLocks noChangeAspect="1"/>
          </p:cNvPicPr>
          <p:nvPr/>
        </p:nvPicPr>
        <p:blipFill>
          <a:blip r:embed="rId4"/>
          <a:stretch>
            <a:fillRect/>
          </a:stretch>
        </p:blipFill>
        <p:spPr>
          <a:xfrm>
            <a:off x="467544" y="1628800"/>
            <a:ext cx="4440272" cy="2923671"/>
          </a:xfrm>
          <a:prstGeom prst="rect">
            <a:avLst/>
          </a:prstGeom>
        </p:spPr>
      </p:pic>
      <p:sp>
        <p:nvSpPr>
          <p:cNvPr id="8" name="矩形 7"/>
          <p:cNvSpPr/>
          <p:nvPr/>
        </p:nvSpPr>
        <p:spPr>
          <a:xfrm>
            <a:off x="357188" y="1259468"/>
            <a:ext cx="2613216" cy="338554"/>
          </a:xfrm>
          <a:prstGeom prst="rect">
            <a:avLst/>
          </a:prstGeom>
        </p:spPr>
        <p:txBody>
          <a:bodyPr wrap="none">
            <a:spAutoFit/>
          </a:bodyPr>
          <a:lstStyle/>
          <a:p>
            <a:r>
              <a:rPr lang="en-US" altLang="zh-CN" sz="1600" dirty="0" smtClean="0">
                <a:solidFill>
                  <a:srgbClr val="FF0000"/>
                </a:solidFill>
                <a:latin typeface="Times New Roman" panose="02020603050405020304" pitchFamily="18" charset="0"/>
                <a:ea typeface="+mn-ea"/>
                <a:cs typeface="Times New Roman" panose="02020603050405020304" pitchFamily="18" charset="0"/>
              </a:rPr>
              <a:t>Abaqus</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Subspace</a:t>
            </a:r>
            <a:r>
              <a:rPr lang="zh-CN" altLang="en-US" sz="1600" dirty="0">
                <a:latin typeface="Times New Roman" panose="02020603050405020304" pitchFamily="18" charset="0"/>
                <a:cs typeface="Times New Roman" panose="02020603050405020304" pitchFamily="18" charset="0"/>
              </a:rPr>
              <a:t>屈曲</a:t>
            </a:r>
            <a:r>
              <a:rPr lang="zh-CN" altLang="en-US" sz="1600" dirty="0" smtClean="0">
                <a:latin typeface="Times New Roman" panose="02020603050405020304" pitchFamily="18" charset="0"/>
                <a:cs typeface="Times New Roman" panose="02020603050405020304" pitchFamily="18" charset="0"/>
              </a:rPr>
              <a:t>算法</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2316080139"/>
                  </p:ext>
                </p:extLst>
              </p:nvPr>
            </p:nvGraphicFramePr>
            <p:xfrm>
              <a:off x="498902" y="4965331"/>
              <a:ext cx="8229596" cy="799465"/>
            </p:xfrm>
            <a:graphic>
              <a:graphicData uri="http://schemas.openxmlformats.org/drawingml/2006/table">
                <a:tbl>
                  <a:tblPr firstRow="1" firstCol="1" bandRow="1">
                    <a:tableStyleId>{68D230F3-CF80-4859-8CE7-A43EE81993B5}</a:tableStyleId>
                  </a:tblPr>
                  <a:tblGrid>
                    <a:gridCol w="1402605"/>
                    <a:gridCol w="1155667"/>
                    <a:gridCol w="877450"/>
                    <a:gridCol w="877450"/>
                    <a:gridCol w="637098"/>
                    <a:gridCol w="637098"/>
                    <a:gridCol w="637098"/>
                    <a:gridCol w="637098"/>
                    <a:gridCol w="610758"/>
                    <a:gridCol w="757274"/>
                  </a:tblGrid>
                  <a:tr h="479425">
                    <a:tc>
                      <a:txBody>
                        <a:bodyPr/>
                        <a:lstStyle/>
                        <a:p>
                          <a:pPr algn="ctr">
                            <a:lnSpc>
                              <a:spcPct val="150000"/>
                            </a:lnSpc>
                            <a:spcAft>
                              <a:spcPts val="0"/>
                            </a:spcAft>
                          </a:pPr>
                          <a:r>
                            <a:rPr lang="zh-CN" sz="1400" b="0" kern="0" dirty="0">
                              <a:effectLst/>
                              <a:latin typeface="Times New Roman" panose="02020603050405020304" pitchFamily="18" charset="0"/>
                              <a:cs typeface="Times New Roman" panose="02020603050405020304" pitchFamily="18" charset="0"/>
                            </a:rPr>
                            <a:t>弹性模量</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400" b="0" i="1" kern="0">
                                    <a:effectLst/>
                                    <a:latin typeface="Cambria Math" panose="02040503050406030204" pitchFamily="18" charset="0"/>
                                  </a:rPr>
                                  <m:t>𝜌</m:t>
                                </m:r>
                              </m:oMath>
                            </m:oMathPara>
                          </a14:m>
                          <a:endParaRPr lang="zh-CN" sz="1400" b="0" kern="100" dirty="0">
                            <a:effectLst/>
                            <a:latin typeface="Times New Roman" panose="02020603050405020304" pitchFamily="18" charset="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sz="1400" b="0" kern="0">
                                    <a:effectLst/>
                                    <a:latin typeface="Cambria Math" panose="02040503050406030204" pitchFamily="18" charset="0"/>
                                  </a:rPr>
                                  <m:t>(</m:t>
                                </m:r>
                                <m:r>
                                  <a:rPr lang="en-US" sz="1400" b="0" i="1" kern="0">
                                    <a:effectLst/>
                                    <a:latin typeface="Cambria Math" panose="02040503050406030204" pitchFamily="18" charset="0"/>
                                  </a:rPr>
                                  <m:t>𝑘𝑔</m:t>
                                </m:r>
                                <m:r>
                                  <a:rPr lang="en-US" sz="1400" b="0" kern="0">
                                    <a:effectLst/>
                                    <a:latin typeface="Cambria Math" panose="02040503050406030204" pitchFamily="18" charset="0"/>
                                  </a:rPr>
                                  <m:t>/</m:t>
                                </m:r>
                                <m:sSup>
                                  <m:sSupPr>
                                    <m:ctrlPr>
                                      <a:rPr lang="zh-CN" sz="1400" b="0" i="1" kern="100">
                                        <a:effectLst/>
                                        <a:latin typeface="Cambria Math" panose="02040503050406030204" pitchFamily="18" charset="0"/>
                                      </a:rPr>
                                    </m:ctrlPr>
                                  </m:sSupPr>
                                  <m:e>
                                    <m:r>
                                      <a:rPr lang="en-US" sz="1400" b="0" i="1" kern="0">
                                        <a:effectLst/>
                                        <a:latin typeface="Cambria Math" panose="02040503050406030204" pitchFamily="18" charset="0"/>
                                      </a:rPr>
                                      <m:t>𝑚</m:t>
                                    </m:r>
                                  </m:e>
                                  <m:sup>
                                    <m:r>
                                      <a:rPr lang="en-US" sz="1400" b="0" i="1" kern="0">
                                        <a:effectLst/>
                                        <a:latin typeface="Cambria Math" panose="02040503050406030204" pitchFamily="18" charset="0"/>
                                      </a:rPr>
                                      <m:t>3</m:t>
                                    </m:r>
                                  </m:sup>
                                </m:sSup>
                                <m:r>
                                  <a:rPr lang="en-US" sz="1400" b="0" kern="0">
                                    <a:effectLst/>
                                    <a:latin typeface="Cambria Math" panose="02040503050406030204" pitchFamily="18" charset="0"/>
                                  </a:rPr>
                                  <m:t>)</m:t>
                                </m:r>
                              </m:oMath>
                            </m:oMathPara>
                          </a14:m>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E1</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E1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E2</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G12</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G13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G23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1400" b="0" i="1" kern="0">
                                    <a:effectLst/>
                                    <a:latin typeface="Cambria Math" panose="02040503050406030204" pitchFamily="18" charset="0"/>
                                  </a:rPr>
                                  <m:t>𝜗</m:t>
                                </m:r>
                                <m:r>
                                  <a:rPr lang="en-US" sz="1400" b="0" i="1" kern="0">
                                    <a:effectLst/>
                                    <a:latin typeface="Cambria Math" panose="02040503050406030204" pitchFamily="18" charset="0"/>
                                  </a:rPr>
                                  <m:t>12</m:t>
                                </m:r>
                              </m:oMath>
                            </m:oMathPara>
                          </a14:m>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1400" b="0" i="1" kern="0">
                                    <a:effectLst/>
                                    <a:latin typeface="Cambria Math" panose="02040503050406030204" pitchFamily="18" charset="0"/>
                                  </a:rPr>
                                  <m:t>𝜗</m:t>
                                </m:r>
                                <m:r>
                                  <a:rPr lang="en-US" sz="1400" b="0" i="1" kern="0">
                                    <a:effectLst/>
                                    <a:latin typeface="Cambria Math" panose="02040503050406030204" pitchFamily="18" charset="0"/>
                                  </a:rPr>
                                  <m:t>23</m:t>
                                </m:r>
                              </m:oMath>
                            </m:oMathPara>
                          </a14:m>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lnSpc>
                              <a:spcPct val="150000"/>
                            </a:lnSpc>
                            <a:spcAft>
                              <a:spcPts val="0"/>
                            </a:spcAft>
                          </a:pPr>
                          <a:r>
                            <a:rPr lang="zh-CN" sz="1400" b="0" kern="0">
                              <a:effectLst/>
                              <a:latin typeface="Times New Roman" panose="02020603050405020304" pitchFamily="18" charset="0"/>
                              <a:cs typeface="Times New Roman" panose="02020603050405020304" pitchFamily="18" charset="0"/>
                            </a:rPr>
                            <a:t>单位（</a:t>
                          </a:r>
                          <a:r>
                            <a:rPr lang="en-US" sz="1400" b="0" kern="0">
                              <a:effectLst/>
                              <a:latin typeface="Times New Roman" panose="02020603050405020304" pitchFamily="18" charset="0"/>
                              <a:cs typeface="Times New Roman" panose="02020603050405020304" pitchFamily="18" charset="0"/>
                            </a:rPr>
                            <a:t>GPa</a:t>
                          </a:r>
                          <a:r>
                            <a:rPr lang="zh-CN" sz="1400" b="0" kern="0">
                              <a:effectLst/>
                              <a:latin typeface="Times New Roman" panose="02020603050405020304" pitchFamily="18" charset="0"/>
                              <a:cs typeface="Times New Roman" panose="02020603050405020304" pitchFamily="18" charset="0"/>
                            </a:rPr>
                            <a:t>）</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1520.7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127.70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127.70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9.67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6.50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6.50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3.41</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0.3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0.419</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2316080139"/>
                  </p:ext>
                </p:extLst>
              </p:nvPr>
            </p:nvGraphicFramePr>
            <p:xfrm>
              <a:off x="498902" y="4965331"/>
              <a:ext cx="8229596" cy="761175"/>
            </p:xfrm>
            <a:graphic>
              <a:graphicData uri="http://schemas.openxmlformats.org/drawingml/2006/table">
                <a:tbl>
                  <a:tblPr firstRow="1" firstCol="1" bandRow="1">
                    <a:tableStyleId>{68D230F3-CF80-4859-8CE7-A43EE81993B5}</a:tableStyleId>
                  </a:tblPr>
                  <a:tblGrid>
                    <a:gridCol w="1402605"/>
                    <a:gridCol w="1155667"/>
                    <a:gridCol w="877450"/>
                    <a:gridCol w="877450"/>
                    <a:gridCol w="637098"/>
                    <a:gridCol w="637098"/>
                    <a:gridCol w="637098"/>
                    <a:gridCol w="637098"/>
                    <a:gridCol w="610758"/>
                    <a:gridCol w="757274"/>
                  </a:tblGrid>
                  <a:tr h="479425">
                    <a:tc>
                      <a:txBody>
                        <a:bodyPr/>
                        <a:lstStyle/>
                        <a:p>
                          <a:pPr algn="ctr">
                            <a:lnSpc>
                              <a:spcPct val="150000"/>
                            </a:lnSpc>
                            <a:spcAft>
                              <a:spcPts val="0"/>
                            </a:spcAft>
                          </a:pPr>
                          <a:r>
                            <a:rPr lang="zh-CN" sz="1400" b="0" kern="0" dirty="0">
                              <a:effectLst/>
                              <a:latin typeface="Times New Roman" panose="02020603050405020304" pitchFamily="18" charset="0"/>
                              <a:cs typeface="Times New Roman" panose="02020603050405020304" pitchFamily="18" charset="0"/>
                            </a:rPr>
                            <a:t>弹性模量</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5"/>
                          <a:stretch>
                            <a:fillRect l="-121053" t="-1266" r="-490526" b="-81013"/>
                          </a:stretch>
                        </a:blipFill>
                      </a:tcP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E1</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E1</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E2</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G12</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G13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G23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5"/>
                          <a:stretch>
                            <a:fillRect l="-1114851" t="-1266" r="-123762" b="-81013"/>
                          </a:stretch>
                        </a:blipFill>
                      </a:tcPr>
                    </a:tc>
                    <a:tc>
                      <a:txBody>
                        <a:bodyPr/>
                        <a:lstStyle/>
                        <a:p>
                          <a:endParaRPr lang="zh-CN"/>
                        </a:p>
                      </a:txBody>
                      <a:tcPr marL="68580" marR="68580" marT="0" marB="0" anchor="ctr">
                        <a:blipFill rotWithShape="0">
                          <a:blip r:embed="rId5"/>
                          <a:stretch>
                            <a:fillRect l="-989516" t="-1266" r="-806" b="-81013"/>
                          </a:stretch>
                        </a:blipFill>
                      </a:tcPr>
                    </a:tc>
                  </a:tr>
                  <a:tr h="281750">
                    <a:tc>
                      <a:txBody>
                        <a:bodyPr/>
                        <a:lstStyle/>
                        <a:p>
                          <a:pPr algn="ctr">
                            <a:lnSpc>
                              <a:spcPct val="150000"/>
                            </a:lnSpc>
                            <a:spcAft>
                              <a:spcPts val="0"/>
                            </a:spcAft>
                          </a:pPr>
                          <a:r>
                            <a:rPr lang="zh-CN" sz="1400" b="0" kern="0">
                              <a:effectLst/>
                              <a:latin typeface="Times New Roman" panose="02020603050405020304" pitchFamily="18" charset="0"/>
                              <a:cs typeface="Times New Roman" panose="02020603050405020304" pitchFamily="18" charset="0"/>
                            </a:rPr>
                            <a:t>单位（</a:t>
                          </a:r>
                          <a:r>
                            <a:rPr lang="en-US" sz="1400" b="0" kern="0">
                              <a:effectLst/>
                              <a:latin typeface="Times New Roman" panose="02020603050405020304" pitchFamily="18" charset="0"/>
                              <a:cs typeface="Times New Roman" panose="02020603050405020304" pitchFamily="18" charset="0"/>
                            </a:rPr>
                            <a:t>GPa</a:t>
                          </a:r>
                          <a:r>
                            <a:rPr lang="zh-CN" sz="1400" b="0" kern="0">
                              <a:effectLst/>
                              <a:latin typeface="Times New Roman" panose="02020603050405020304" pitchFamily="18" charset="0"/>
                              <a:cs typeface="Times New Roman" panose="02020603050405020304" pitchFamily="18" charset="0"/>
                            </a:rPr>
                            <a:t>）</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1520.7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127.70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127.70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9.67</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6.50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a:effectLst/>
                              <a:latin typeface="Times New Roman" panose="02020603050405020304" pitchFamily="18" charset="0"/>
                              <a:cs typeface="Times New Roman" panose="02020603050405020304" pitchFamily="18" charset="0"/>
                            </a:rPr>
                            <a:t>6.50</a:t>
                          </a:r>
                          <a:endParaRPr lang="zh-CN" sz="14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3.41</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0.3</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b="0" kern="0" dirty="0">
                              <a:effectLst/>
                              <a:latin typeface="Times New Roman" panose="02020603050405020304" pitchFamily="18" charset="0"/>
                              <a:cs typeface="Times New Roman" panose="02020603050405020304" pitchFamily="18" charset="0"/>
                            </a:rPr>
                            <a:t>0.419</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mc:Fallback>
      </mc:AlternateContent>
    </p:spTree>
    <p:extLst>
      <p:ext uri="{BB962C8B-B14F-4D97-AF65-F5344CB8AC3E}">
        <p14:creationId xmlns:p14="http://schemas.microsoft.com/office/powerpoint/2010/main" val="303265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dirty="0"/>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17713" t="2906" r="19288" b="5676"/>
          <a:stretch/>
        </p:blipFill>
        <p:spPr>
          <a:xfrm>
            <a:off x="28525" y="1324157"/>
            <a:ext cx="2289477" cy="1888819"/>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18500" t="2906" r="20863" b="5676"/>
          <a:stretch/>
        </p:blipFill>
        <p:spPr>
          <a:xfrm>
            <a:off x="2332522" y="1324157"/>
            <a:ext cx="2227738" cy="1909490"/>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18500" t="2906" r="20863" b="5676"/>
          <a:stretch/>
        </p:blipFill>
        <p:spPr>
          <a:xfrm>
            <a:off x="4574780" y="1320181"/>
            <a:ext cx="2227739" cy="1909491"/>
          </a:xfrm>
          <a:prstGeom prst="rect">
            <a:avLst/>
          </a:prstGeom>
        </p:spPr>
      </p:pic>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l="18500" t="2906" r="20863" b="5676"/>
          <a:stretch/>
        </p:blipFill>
        <p:spPr>
          <a:xfrm>
            <a:off x="6876256" y="1328896"/>
            <a:ext cx="2227379" cy="1909182"/>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18500" t="2906" r="20863" b="5676"/>
          <a:stretch/>
        </p:blipFill>
        <p:spPr>
          <a:xfrm>
            <a:off x="0" y="3602381"/>
            <a:ext cx="2318002" cy="1986859"/>
          </a:xfrm>
          <a:prstGeom prst="rect">
            <a:avLst/>
          </a:prstGeom>
        </p:spPr>
      </p:pic>
      <p:pic>
        <p:nvPicPr>
          <p:cNvPr id="12" name="图片 11"/>
          <p:cNvPicPr>
            <a:picLocks noChangeAspect="1"/>
          </p:cNvPicPr>
          <p:nvPr/>
        </p:nvPicPr>
        <p:blipFill rotWithShape="1">
          <a:blip r:embed="rId8" cstate="print">
            <a:extLst>
              <a:ext uri="{28A0092B-C50C-407E-A947-70E740481C1C}">
                <a14:useLocalDpi xmlns:a14="http://schemas.microsoft.com/office/drawing/2010/main" val="0"/>
              </a:ext>
            </a:extLst>
          </a:blip>
          <a:srcRect l="18500" t="2906" r="20075" b="5676"/>
          <a:stretch/>
        </p:blipFill>
        <p:spPr>
          <a:xfrm>
            <a:off x="2346297" y="3573016"/>
            <a:ext cx="2297711" cy="1944216"/>
          </a:xfrm>
          <a:prstGeom prst="rect">
            <a:avLst/>
          </a:prstGeom>
        </p:spPr>
      </p:pic>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18500" t="2906" r="20075" b="5676"/>
          <a:stretch/>
        </p:blipFill>
        <p:spPr>
          <a:xfrm>
            <a:off x="4627736" y="3577447"/>
            <a:ext cx="2265080" cy="1916606"/>
          </a:xfrm>
          <a:prstGeom prst="rect">
            <a:avLst/>
          </a:prstGeom>
        </p:spPr>
      </p:pic>
      <p:pic>
        <p:nvPicPr>
          <p:cNvPr id="14" name="图片 13"/>
          <p:cNvPicPr>
            <a:picLocks noChangeAspect="1"/>
          </p:cNvPicPr>
          <p:nvPr/>
        </p:nvPicPr>
        <p:blipFill rotWithShape="1">
          <a:blip r:embed="rId10" cstate="print">
            <a:extLst>
              <a:ext uri="{28A0092B-C50C-407E-A947-70E740481C1C}">
                <a14:useLocalDpi xmlns:a14="http://schemas.microsoft.com/office/drawing/2010/main" val="0"/>
              </a:ext>
            </a:extLst>
          </a:blip>
          <a:srcRect l="18500" t="2906" r="20075" b="5676"/>
          <a:stretch/>
        </p:blipFill>
        <p:spPr>
          <a:xfrm>
            <a:off x="6858994" y="3582474"/>
            <a:ext cx="2244641" cy="1899312"/>
          </a:xfrm>
          <a:prstGeom prst="rect">
            <a:avLst/>
          </a:prstGeom>
        </p:spPr>
      </p:pic>
      <mc:AlternateContent xmlns:mc="http://schemas.openxmlformats.org/markup-compatibility/2006">
        <mc:Choice xmlns:a14="http://schemas.microsoft.com/office/drawing/2010/main" Requires="a14">
          <p:graphicFrame>
            <p:nvGraphicFramePr>
              <p:cNvPr id="16" name="表格 15"/>
              <p:cNvGraphicFramePr>
                <a:graphicFrameLocks noGrp="1"/>
              </p:cNvGraphicFramePr>
              <p:nvPr>
                <p:extLst>
                  <p:ext uri="{D42A27DB-BD31-4B8C-83A1-F6EECF244321}">
                    <p14:modId xmlns:p14="http://schemas.microsoft.com/office/powerpoint/2010/main" val="307184936"/>
                  </p:ext>
                </p:extLst>
              </p:nvPr>
            </p:nvGraphicFramePr>
            <p:xfrm>
              <a:off x="45138" y="5805264"/>
              <a:ext cx="8229599" cy="723701"/>
            </p:xfrm>
            <a:graphic>
              <a:graphicData uri="http://schemas.openxmlformats.org/drawingml/2006/table">
                <a:tbl>
                  <a:tblPr firstRow="1" firstCol="1" bandRow="1">
                    <a:tableStyleId>{10A1B5D5-9B99-4C35-A422-299274C87663}</a:tableStyleId>
                  </a:tblPr>
                  <a:tblGrid>
                    <a:gridCol w="1501079"/>
                    <a:gridCol w="801562"/>
                    <a:gridCol w="839419"/>
                    <a:gridCol w="727497"/>
                    <a:gridCol w="727497"/>
                    <a:gridCol w="727497"/>
                    <a:gridCol w="727497"/>
                    <a:gridCol w="729142"/>
                    <a:gridCol w="729142"/>
                    <a:gridCol w="719267"/>
                  </a:tblGrid>
                  <a:tr h="363661">
                    <a:tc>
                      <a:txBody>
                        <a:bodyPr/>
                        <a:lstStyle/>
                        <a:p>
                          <a:pPr algn="ctr">
                            <a:spcAft>
                              <a:spcPts val="0"/>
                            </a:spcAft>
                          </a:pPr>
                          <a:r>
                            <a:rPr lang="en-US" sz="1400" kern="100" dirty="0">
                              <a:effectLst/>
                            </a:rPr>
                            <a:t>Ф/mm</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40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50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60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70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80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90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100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110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120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r>
                  <a:tr h="360040">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effectLst/>
                                        <a:latin typeface="Cambria Math" panose="02040503050406030204" pitchFamily="18" charset="0"/>
                                      </a:rPr>
                                    </m:ctrlPr>
                                  </m:sSubPr>
                                  <m:e>
                                    <m:r>
                                      <a:rPr lang="en-US" sz="1400" kern="100">
                                        <a:effectLst/>
                                        <a:latin typeface="Cambria Math" panose="02040503050406030204" pitchFamily="18" charset="0"/>
                                      </a:rPr>
                                      <m:t>[0°</m:t>
                                    </m:r>
                                    <m:r>
                                      <a:rPr lang="en-US" sz="1400" b="1" i="1" kern="100" smtClean="0">
                                        <a:effectLst/>
                                        <a:latin typeface="Cambria Math" panose="02040503050406030204" pitchFamily="18" charset="0"/>
                                      </a:rPr>
                                      <m:t>/</m:t>
                                    </m:r>
                                    <m:r>
                                      <a:rPr lang="en-US" sz="1400" b="1" i="0" kern="100" smtClean="0">
                                        <a:effectLst/>
                                        <a:latin typeface="Cambria Math" panose="02040503050406030204" pitchFamily="18" charset="0"/>
                                      </a:rPr>
                                      <m:t>𝟗</m:t>
                                    </m:r>
                                    <m:r>
                                      <a:rPr lang="en-US" altLang="zh-CN" sz="1400" kern="100" smtClean="0">
                                        <a:effectLst/>
                                        <a:latin typeface="Cambria Math" panose="02040503050406030204" pitchFamily="18" charset="0"/>
                                      </a:rPr>
                                      <m:t>0°</m:t>
                                    </m:r>
                                    <m:r>
                                      <a:rPr lang="en-US" sz="1400" kern="100">
                                        <a:effectLst/>
                                        <a:latin typeface="Cambria Math" panose="02040503050406030204" pitchFamily="18" charset="0"/>
                                      </a:rPr>
                                      <m:t>]</m:t>
                                    </m:r>
                                  </m:e>
                                  <m:sub>
                                    <m:r>
                                      <a:rPr lang="en-US" sz="1400" b="1" i="0" kern="100" smtClean="0">
                                        <a:effectLst/>
                                        <a:latin typeface="Cambria Math" panose="02040503050406030204" pitchFamily="18" charset="0"/>
                                      </a:rPr>
                                      <m:t>𝟓</m:t>
                                    </m:r>
                                  </m:sub>
                                </m:sSub>
                              </m:oMath>
                            </m:oMathPara>
                          </a14:m>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106.25</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62.88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41.93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30.80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24.40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20.18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17.12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15.43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13.33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r>
                </a:tbl>
              </a:graphicData>
            </a:graphic>
          </p:graphicFrame>
        </mc:Choice>
        <mc:Fallback>
          <p:graphicFrame>
            <p:nvGraphicFramePr>
              <p:cNvPr id="16" name="表格 15"/>
              <p:cNvGraphicFramePr>
                <a:graphicFrameLocks noGrp="1"/>
              </p:cNvGraphicFramePr>
              <p:nvPr>
                <p:extLst>
                  <p:ext uri="{D42A27DB-BD31-4B8C-83A1-F6EECF244321}">
                    <p14:modId xmlns:p14="http://schemas.microsoft.com/office/powerpoint/2010/main" val="307184936"/>
                  </p:ext>
                </p:extLst>
              </p:nvPr>
            </p:nvGraphicFramePr>
            <p:xfrm>
              <a:off x="45138" y="5805264"/>
              <a:ext cx="8229599" cy="723701"/>
            </p:xfrm>
            <a:graphic>
              <a:graphicData uri="http://schemas.openxmlformats.org/drawingml/2006/table">
                <a:tbl>
                  <a:tblPr firstRow="1" firstCol="1" bandRow="1">
                    <a:tableStyleId>{10A1B5D5-9B99-4C35-A422-299274C87663}</a:tableStyleId>
                  </a:tblPr>
                  <a:tblGrid>
                    <a:gridCol w="1501079"/>
                    <a:gridCol w="801562"/>
                    <a:gridCol w="839419"/>
                    <a:gridCol w="727497"/>
                    <a:gridCol w="727497"/>
                    <a:gridCol w="727497"/>
                    <a:gridCol w="727497"/>
                    <a:gridCol w="729142"/>
                    <a:gridCol w="729142"/>
                    <a:gridCol w="719267"/>
                  </a:tblGrid>
                  <a:tr h="363661">
                    <a:tc>
                      <a:txBody>
                        <a:bodyPr/>
                        <a:lstStyle/>
                        <a:p>
                          <a:pPr algn="ctr">
                            <a:spcAft>
                              <a:spcPts val="0"/>
                            </a:spcAft>
                          </a:pPr>
                          <a:r>
                            <a:rPr lang="en-US" sz="1400" kern="100" dirty="0">
                              <a:effectLst/>
                            </a:rPr>
                            <a:t>Ф/mm</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40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50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60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70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80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90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a:effectLst/>
                            </a:rPr>
                            <a:t>100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110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120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r>
                  <a:tr h="360040">
                    <a:tc>
                      <a:txBody>
                        <a:bodyPr/>
                        <a:lstStyle/>
                        <a:p>
                          <a:endParaRPr lang="zh-CN"/>
                        </a:p>
                      </a:txBody>
                      <a:tcPr marL="66686" marR="66686" marT="0" marB="0" anchor="ctr">
                        <a:blipFill rotWithShape="0">
                          <a:blip r:embed="rId11"/>
                          <a:stretch>
                            <a:fillRect l="-407" t="-101667" r="-450000" b="-8333"/>
                          </a:stretch>
                        </a:blipFill>
                      </a:tcPr>
                    </a:tc>
                    <a:tc>
                      <a:txBody>
                        <a:bodyPr/>
                        <a:lstStyle/>
                        <a:p>
                          <a:pPr algn="ctr">
                            <a:spcAft>
                              <a:spcPts val="0"/>
                            </a:spcAft>
                          </a:pPr>
                          <a:r>
                            <a:rPr lang="en-US" sz="1400" kern="100" dirty="0">
                              <a:effectLst/>
                            </a:rPr>
                            <a:t>106.25</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62.88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41.93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30.80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24.40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20.18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17.12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15.43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c>
                      <a:txBody>
                        <a:bodyPr/>
                        <a:lstStyle/>
                        <a:p>
                          <a:pPr algn="ctr">
                            <a:spcAft>
                              <a:spcPts val="0"/>
                            </a:spcAft>
                          </a:pPr>
                          <a:r>
                            <a:rPr lang="en-US" sz="1400" kern="100" dirty="0">
                              <a:effectLst/>
                            </a:rPr>
                            <a:t>13.33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686" marR="66686" marT="0" marB="0" anchor="ctr"/>
                    </a:tc>
                  </a:tr>
                </a:tbl>
              </a:graphicData>
            </a:graphic>
          </p:graphicFrame>
        </mc:Fallback>
      </mc:AlternateContent>
      <p:sp>
        <p:nvSpPr>
          <p:cNvPr id="18"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数值模拟</a:t>
            </a:r>
            <a:r>
              <a:rPr lang="en-US" altLang="zh-CN" sz="2600" dirty="0" smtClean="0">
                <a:latin typeface="Arial" panose="020B0604020202020204" pitchFamily="34" charset="0"/>
                <a:ea typeface="黑体" pitchFamily="2" charset="-122"/>
                <a:cs typeface="Arial" panose="020B0604020202020204" pitchFamily="34" charset="0"/>
              </a:rPr>
              <a:t>(ii)</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9" name="矩形 18"/>
              <p:cNvSpPr/>
              <p:nvPr/>
            </p:nvSpPr>
            <p:spPr>
              <a:xfrm>
                <a:off x="-45212" y="1212657"/>
                <a:ext cx="12009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kern="100" smtClean="0">
                              <a:solidFill>
                                <a:srgbClr val="FF0000"/>
                              </a:solidFill>
                              <a:latin typeface="Cambria Math" panose="02040503050406030204" pitchFamily="18" charset="0"/>
                            </a:rPr>
                          </m:ctrlPr>
                        </m:sSubPr>
                        <m:e>
                          <m:r>
                            <a:rPr lang="en-US" altLang="zh-CN" kern="100">
                              <a:solidFill>
                                <a:srgbClr val="FF0000"/>
                              </a:solidFill>
                              <a:latin typeface="Cambria Math" panose="02040503050406030204" pitchFamily="18" charset="0"/>
                            </a:rPr>
                            <m:t>[0°</m:t>
                          </m:r>
                          <m:r>
                            <a:rPr lang="en-US" altLang="zh-CN" b="1" i="1" kern="100">
                              <a:solidFill>
                                <a:srgbClr val="FF0000"/>
                              </a:solidFill>
                              <a:latin typeface="Cambria Math" panose="02040503050406030204" pitchFamily="18" charset="0"/>
                            </a:rPr>
                            <m:t>/</m:t>
                          </m:r>
                          <m:r>
                            <a:rPr lang="en-US" altLang="zh-CN" b="1" kern="100">
                              <a:solidFill>
                                <a:srgbClr val="FF0000"/>
                              </a:solidFill>
                              <a:latin typeface="Cambria Math" panose="02040503050406030204" pitchFamily="18" charset="0"/>
                            </a:rPr>
                            <m:t>𝟗</m:t>
                          </m:r>
                          <m:r>
                            <a:rPr lang="en-US" altLang="zh-CN" kern="100">
                              <a:solidFill>
                                <a:srgbClr val="FF0000"/>
                              </a:solidFill>
                              <a:latin typeface="Cambria Math" panose="02040503050406030204" pitchFamily="18" charset="0"/>
                            </a:rPr>
                            <m:t>0°]</m:t>
                          </m:r>
                        </m:e>
                        <m:sub>
                          <m:r>
                            <a:rPr lang="en-US" altLang="zh-CN" b="1" kern="100">
                              <a:solidFill>
                                <a:srgbClr val="FF0000"/>
                              </a:solidFill>
                              <a:latin typeface="Cambria Math" panose="02040503050406030204" pitchFamily="18" charset="0"/>
                            </a:rPr>
                            <m:t>𝟓</m:t>
                          </m:r>
                        </m:sub>
                      </m:sSub>
                    </m:oMath>
                  </m:oMathPara>
                </a14:m>
                <a:endParaRPr lang="zh-CN" altLang="en-US"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45212" y="1212657"/>
                <a:ext cx="1200905" cy="369332"/>
              </a:xfrm>
              <a:prstGeom prst="rect">
                <a:avLst/>
              </a:prstGeom>
              <a:blipFill rotWithShape="0">
                <a:blip r:embed="rId12"/>
                <a:stretch>
                  <a:fillRect b="-16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3865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628" y="4005064"/>
            <a:ext cx="3721732" cy="255267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5732" y="1196752"/>
            <a:ext cx="3596388" cy="2614840"/>
          </a:xfrm>
          <a:prstGeom prst="rect">
            <a:avLst/>
          </a:prstGeom>
        </p:spPr>
      </p:pic>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12</a:t>
            </a:fld>
            <a:endParaRPr lang="en-US" altLang="zh-CN" dirty="0"/>
          </a:p>
        </p:txBody>
      </p:sp>
      <mc:AlternateContent xmlns:mc="http://schemas.openxmlformats.org/markup-compatibility/2006">
        <mc:Choice xmlns:a14="http://schemas.microsoft.com/office/drawing/2010/main" Requires="a14">
          <p:sp>
            <p:nvSpPr>
              <p:cNvPr id="18" name="矩形 17"/>
              <p:cNvSpPr/>
              <p:nvPr/>
            </p:nvSpPr>
            <p:spPr>
              <a:xfrm>
                <a:off x="4644008" y="3784640"/>
                <a:ext cx="2536410" cy="307777"/>
              </a:xfrm>
              <a:prstGeom prst="rect">
                <a:avLst/>
              </a:prstGeom>
            </p:spPr>
            <p:txBody>
              <a:bodyPr wrap="square">
                <a:spAutoFit/>
              </a:bodyPr>
              <a:lstStyle/>
              <a:p>
                <a:r>
                  <a:rPr lang="zh-CN" altLang="en-US" sz="1400" dirty="0" smtClean="0">
                    <a:ea typeface="Cambria Math" panose="02040503050406030204" pitchFamily="18" charset="0"/>
                  </a:rPr>
                  <a:t>（</a:t>
                </a:r>
                <a14:m>
                  <m:oMath xmlns:m="http://schemas.openxmlformats.org/officeDocument/2006/math">
                    <m:r>
                      <a:rPr lang="zh-CN" altLang="en-US" sz="1400" i="1" smtClean="0">
                        <a:latin typeface="Cambria Math" panose="02040503050406030204" pitchFamily="18" charset="0"/>
                        <a:ea typeface="Cambria Math" panose="02040503050406030204" pitchFamily="18" charset="0"/>
                      </a:rPr>
                      <m:t>幂函数</m:t>
                    </m:r>
                    <m:r>
                      <a:rPr lang="zh-CN" altLang="en-US" sz="1400" i="1">
                        <a:latin typeface="Cambria Math" panose="02040503050406030204" pitchFamily="18" charset="0"/>
                        <a:ea typeface="Cambria Math" panose="02040503050406030204" pitchFamily="18" charset="0"/>
                      </a:rPr>
                      <m:t>关系</m:t>
                    </m:r>
                    <m:r>
                      <a:rPr lang="en-US" altLang="zh-CN" sz="1400" b="0" i="1" smtClean="0">
                        <a:latin typeface="Cambria Math" panose="02040503050406030204" pitchFamily="18" charset="0"/>
                        <a:ea typeface="Cambria Math" panose="02040503050406030204" pitchFamily="18" charset="0"/>
                      </a:rPr>
                      <m:t> </m:t>
                    </m:r>
                    <m:sSub>
                      <m:sSubPr>
                        <m:ctrlPr>
                          <a:rPr lang="zh-CN" altLang="zh-CN" sz="1400" i="1" smtClean="0">
                            <a:solidFill>
                              <a:srgbClr val="FF0000"/>
                            </a:solidFill>
                            <a:effectLst/>
                            <a:latin typeface="Cambria Math" panose="02040503050406030204" pitchFamily="18" charset="0"/>
                            <a:ea typeface="Cambria Math" panose="02040503050406030204" pitchFamily="18" charset="0"/>
                          </a:rPr>
                        </m:ctrlPr>
                      </m:sSubPr>
                      <m:e>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𝐴</m:t>
                    </m:r>
                    <m:sSup>
                      <m:sSupPr>
                        <m:ctrlPr>
                          <a:rPr lang="zh-CN" altLang="zh-CN" sz="1400" i="1">
                            <a:solidFill>
                              <a:srgbClr val="FF0000"/>
                            </a:solidFill>
                            <a:effectLst/>
                            <a:latin typeface="Cambria Math" panose="02040503050406030204" pitchFamily="18" charset="0"/>
                            <a:ea typeface="Cambria Math" panose="02040503050406030204" pitchFamily="18" charset="0"/>
                          </a:rPr>
                        </m:ctrlPr>
                      </m:sSupPr>
                      <m:e>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𝐷</m:t>
                        </m:r>
                      </m:e>
                      <m:sup>
                        <m:r>
                          <a:rPr lang="en-US" altLang="zh-CN" sz="1400" b="0"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𝛼</m:t>
                        </m:r>
                      </m:sup>
                    </m:sSup>
                  </m:oMath>
                </a14:m>
                <a:r>
                  <a:rPr lang="zh-CN" altLang="en-US" sz="1400" dirty="0" smtClean="0">
                    <a:solidFill>
                      <a:srgbClr val="FF0000"/>
                    </a:solidFill>
                  </a:rPr>
                  <a:t>  </a:t>
                </a:r>
                <a:r>
                  <a:rPr lang="zh-CN" altLang="en-US" sz="1400" dirty="0" smtClean="0"/>
                  <a:t>）</a:t>
                </a:r>
                <a:endParaRPr lang="zh-CN" altLang="en-US" sz="1400" dirty="0"/>
              </a:p>
            </p:txBody>
          </p:sp>
        </mc:Choice>
        <mc:Fallback>
          <p:sp>
            <p:nvSpPr>
              <p:cNvPr id="18" name="矩形 17"/>
              <p:cNvSpPr>
                <a:spLocks noRot="1" noChangeAspect="1" noMove="1" noResize="1" noEditPoints="1" noAdjustHandles="1" noChangeArrowheads="1" noChangeShapeType="1" noTextEdit="1"/>
              </p:cNvSpPr>
              <p:nvPr/>
            </p:nvSpPr>
            <p:spPr>
              <a:xfrm>
                <a:off x="4644008" y="3784640"/>
                <a:ext cx="2536410" cy="307777"/>
              </a:xfrm>
              <a:prstGeom prst="rect">
                <a:avLst/>
              </a:prstGeom>
              <a:blipFill rotWithShape="0">
                <a:blip r:embed="rId5"/>
                <a:stretch>
                  <a:fillRect l="-721" t="-6000" b="-18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1203754" y="3784640"/>
                <a:ext cx="3656278" cy="307777"/>
              </a:xfrm>
              <a:prstGeom prst="rect">
                <a:avLst/>
              </a:prstGeom>
            </p:spPr>
            <p:txBody>
              <a:bodyPr wrap="square">
                <a:spAutoFit/>
              </a:bodyPr>
              <a:lstStyle/>
              <a:p>
                <a:r>
                  <a:rPr lang="zh-CN" altLang="en-US" sz="1400" dirty="0" smtClean="0">
                    <a:ea typeface="Cambria Math" panose="02040503050406030204" pitchFamily="18" charset="0"/>
                  </a:rPr>
                  <a:t>（</a:t>
                </a:r>
                <a14:m>
                  <m:oMath xmlns:m="http://schemas.openxmlformats.org/officeDocument/2006/math">
                    <m:r>
                      <m:rPr>
                        <m:sty m:val="p"/>
                      </m:rPr>
                      <a:rPr lang="en-US" altLang="zh-CN" sz="1400" i="1" dirty="0">
                        <a:latin typeface="Cambria Math" panose="02040503050406030204" pitchFamily="18" charset="0"/>
                        <a:ea typeface="Cambria Math" panose="02040503050406030204" pitchFamily="18" charset="0"/>
                      </a:rPr>
                      <m:t>a</m:t>
                    </m:r>
                    <m:r>
                      <a:rPr lang="zh-CN" altLang="en-US" sz="1400" i="1" smtClean="0">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不同</m:t>
                    </m:r>
                  </m:oMath>
                </a14:m>
                <a:r>
                  <a:rPr lang="zh-CN" altLang="en-US" sz="1400" dirty="0" smtClean="0"/>
                  <a:t>铺层、不同径宽比的局部屈曲临界</a:t>
                </a:r>
                <a:endParaRPr lang="zh-CN" altLang="en-US" sz="1400" dirty="0"/>
              </a:p>
            </p:txBody>
          </p:sp>
        </mc:Choice>
        <mc:Fallback>
          <p:sp>
            <p:nvSpPr>
              <p:cNvPr id="19" name="矩形 18"/>
              <p:cNvSpPr>
                <a:spLocks noRot="1" noChangeAspect="1" noMove="1" noResize="1" noEditPoints="1" noAdjustHandles="1" noChangeArrowheads="1" noChangeShapeType="1" noTextEdit="1"/>
              </p:cNvSpPr>
              <p:nvPr/>
            </p:nvSpPr>
            <p:spPr>
              <a:xfrm>
                <a:off x="1203754" y="3784640"/>
                <a:ext cx="3656278" cy="307777"/>
              </a:xfrm>
              <a:prstGeom prst="rect">
                <a:avLst/>
              </a:prstGeom>
              <a:blipFill rotWithShape="0">
                <a:blip r:embed="rId6"/>
                <a:stretch>
                  <a:fillRect l="-500" t="-6000" b="-18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4475330" y="6526416"/>
                <a:ext cx="2952328" cy="307777"/>
              </a:xfrm>
              <a:prstGeom prst="rect">
                <a:avLst/>
              </a:prstGeom>
            </p:spPr>
            <p:txBody>
              <a:bodyPr wrap="square">
                <a:spAutoFit/>
              </a:bodyPr>
              <a:lstStyle/>
              <a:p>
                <a:r>
                  <a:rPr lang="zh-CN" altLang="en-US" sz="1400" dirty="0" smtClean="0">
                    <a:ea typeface="Cambria Math" panose="02040503050406030204" pitchFamily="18" charset="0"/>
                  </a:rPr>
                  <a:t>（</a:t>
                </a:r>
                <a14:m>
                  <m:oMath xmlns:m="http://schemas.openxmlformats.org/officeDocument/2006/math">
                    <m:r>
                      <a:rPr lang="en-US" altLang="zh-CN" sz="1400" b="0" i="1" dirty="0" smtClean="0">
                        <a:latin typeface="Cambria Math" panose="02040503050406030204" pitchFamily="18" charset="0"/>
                        <a:ea typeface="Cambria Math" panose="02040503050406030204" pitchFamily="18" charset="0"/>
                      </a:rPr>
                      <m:t>𝑐</m:t>
                    </m:r>
                    <m:r>
                      <a:rPr lang="zh-CN" altLang="en-US" sz="1400" i="1" smtClean="0">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厚度</m:t>
                    </m:r>
                  </m:oMath>
                </a14:m>
                <a:r>
                  <a:rPr lang="zh-CN" altLang="en-US" sz="1400" dirty="0" smtClean="0"/>
                  <a:t>对局部屈曲的</a:t>
                </a:r>
                <a:r>
                  <a:rPr lang="zh-CN" altLang="en-US" sz="1400" dirty="0" smtClean="0"/>
                  <a:t>影响</a:t>
                </a:r>
                <a:endParaRPr lang="zh-CN" altLang="en-US" sz="1400" dirty="0"/>
              </a:p>
            </p:txBody>
          </p:sp>
        </mc:Choice>
        <mc:Fallback>
          <p:sp>
            <p:nvSpPr>
              <p:cNvPr id="20" name="矩形 19"/>
              <p:cNvSpPr>
                <a:spLocks noRot="1" noChangeAspect="1" noMove="1" noResize="1" noEditPoints="1" noAdjustHandles="1" noChangeArrowheads="1" noChangeShapeType="1" noTextEdit="1"/>
              </p:cNvSpPr>
              <p:nvPr/>
            </p:nvSpPr>
            <p:spPr>
              <a:xfrm>
                <a:off x="4475330" y="6526416"/>
                <a:ext cx="2952328" cy="307777"/>
              </a:xfrm>
              <a:prstGeom prst="rect">
                <a:avLst/>
              </a:prstGeom>
              <a:blipFill rotWithShape="0">
                <a:blip r:embed="rId7"/>
                <a:stretch>
                  <a:fillRect l="-620" t="-6000" b="-18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381615" y="6469103"/>
                <a:ext cx="3686329" cy="307777"/>
              </a:xfrm>
              <a:prstGeom prst="rect">
                <a:avLst/>
              </a:prstGeom>
            </p:spPr>
            <p:txBody>
              <a:bodyPr wrap="square">
                <a:spAutoFit/>
              </a:bodyPr>
              <a:lstStyle/>
              <a:p>
                <a:r>
                  <a:rPr lang="zh-CN" altLang="en-US" sz="1400" dirty="0" smtClean="0">
                    <a:ea typeface="Cambria Math" panose="02040503050406030204" pitchFamily="18" charset="0"/>
                  </a:rPr>
                  <a:t>（</a:t>
                </a:r>
                <a14:m>
                  <m:oMath xmlns:m="http://schemas.openxmlformats.org/officeDocument/2006/math">
                    <m:r>
                      <m:rPr>
                        <m:sty m:val="p"/>
                      </m:rPr>
                      <a:rPr lang="en-US" altLang="zh-CN" sz="1400" i="1" dirty="0">
                        <a:latin typeface="Cambria Math" panose="02040503050406030204" pitchFamily="18" charset="0"/>
                        <a:ea typeface="Cambria Math" panose="02040503050406030204" pitchFamily="18" charset="0"/>
                      </a:rPr>
                      <m:t>b</m:t>
                    </m:r>
                    <m:r>
                      <a:rPr lang="zh-CN" altLang="en-US" sz="1400" i="1" smtClean="0">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等效</m:t>
                    </m:r>
                  </m:oMath>
                </a14:m>
                <a:r>
                  <a:rPr lang="zh-CN" altLang="en-US" sz="1400" dirty="0" smtClean="0"/>
                  <a:t>横向模量对局部屈曲临界的影响</a:t>
                </a:r>
                <a:endParaRPr lang="zh-CN" altLang="en-US" sz="1400" dirty="0"/>
              </a:p>
            </p:txBody>
          </p:sp>
        </mc:Choice>
        <mc:Fallback>
          <p:sp>
            <p:nvSpPr>
              <p:cNvPr id="21" name="矩形 20"/>
              <p:cNvSpPr>
                <a:spLocks noRot="1" noChangeAspect="1" noMove="1" noResize="1" noEditPoints="1" noAdjustHandles="1" noChangeArrowheads="1" noChangeShapeType="1" noTextEdit="1"/>
              </p:cNvSpPr>
              <p:nvPr/>
            </p:nvSpPr>
            <p:spPr>
              <a:xfrm>
                <a:off x="381615" y="6469103"/>
                <a:ext cx="3686329" cy="307777"/>
              </a:xfrm>
              <a:prstGeom prst="rect">
                <a:avLst/>
              </a:prstGeom>
              <a:blipFill rotWithShape="0">
                <a:blip r:embed="rId8"/>
                <a:stretch>
                  <a:fillRect l="-497" t="-5882" b="-17647"/>
                </a:stretch>
              </a:blipFill>
            </p:spPr>
            <p:txBody>
              <a:bodyPr/>
              <a:lstStyle/>
              <a:p>
                <a:r>
                  <a:rPr lang="zh-CN" altLang="en-US">
                    <a:noFill/>
                  </a:rPr>
                  <a:t> </a:t>
                </a:r>
              </a:p>
            </p:txBody>
          </p:sp>
        </mc:Fallback>
      </mc:AlternateContent>
      <p:sp>
        <p:nvSpPr>
          <p:cNvPr id="23"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数值模拟</a:t>
            </a:r>
            <a:r>
              <a:rPr lang="en-US" altLang="zh-CN" sz="2600" dirty="0" smtClean="0">
                <a:latin typeface="Arial" panose="020B0604020202020204" pitchFamily="34" charset="0"/>
                <a:ea typeface="黑体" pitchFamily="2" charset="-122"/>
                <a:cs typeface="Arial" panose="020B0604020202020204" pitchFamily="34" charset="0"/>
              </a:rPr>
              <a:t>(ii)</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7924" y="4005064"/>
            <a:ext cx="3644682" cy="2456193"/>
          </a:xfrm>
          <a:prstGeom prst="rect">
            <a:avLst/>
          </a:prstGeom>
        </p:spPr>
      </p:pic>
      <p:sp>
        <p:nvSpPr>
          <p:cNvPr id="9" name="矩形 8"/>
          <p:cNvSpPr/>
          <p:nvPr/>
        </p:nvSpPr>
        <p:spPr>
          <a:xfrm>
            <a:off x="2703918" y="4211796"/>
            <a:ext cx="1015021" cy="369332"/>
          </a:xfrm>
          <a:prstGeom prst="rect">
            <a:avLst/>
          </a:prstGeom>
        </p:spPr>
        <p:txBody>
          <a:bodyPr wrap="none">
            <a:spAutoFit/>
          </a:bodyPr>
          <a:lstStyle/>
          <a:p>
            <a:r>
              <a:rPr lang="az-Cyrl-AZ" altLang="zh-CN" dirty="0">
                <a:latin typeface="Times New Roman" panose="02020603050405020304" pitchFamily="18" charset="0"/>
                <a:ea typeface="宋体" panose="02010600030101010101" pitchFamily="2" charset="-122"/>
              </a:rPr>
              <a:t>Ф</a:t>
            </a:r>
            <a:r>
              <a:rPr lang="en-US" altLang="zh-CN" dirty="0" smtClean="0">
                <a:latin typeface="Times New Roman" panose="02020603050405020304" pitchFamily="18" charset="0"/>
                <a:ea typeface="宋体" panose="02010600030101010101" pitchFamily="2" charset="-122"/>
              </a:rPr>
              <a:t>80mm </a:t>
            </a:r>
            <a:endParaRPr lang="zh-CN" altLang="en-US" dirty="0"/>
          </a:p>
        </p:txBody>
      </p:sp>
      <p:sp>
        <p:nvSpPr>
          <p:cNvPr id="16" name="矩形 15"/>
          <p:cNvSpPr/>
          <p:nvPr/>
        </p:nvSpPr>
        <p:spPr>
          <a:xfrm>
            <a:off x="6766617" y="6495638"/>
            <a:ext cx="1826141" cy="369332"/>
          </a:xfrm>
          <a:prstGeom prst="rect">
            <a:avLst/>
          </a:prstGeom>
        </p:spPr>
        <p:txBody>
          <a:bodyPr wrap="none">
            <a:spAutoFit/>
          </a:bodyPr>
          <a:lstStyle/>
          <a:p>
            <a:r>
              <a:rPr lang="en-US" altLang="zh-CN" dirty="0" smtClean="0">
                <a:latin typeface="Times New Roman" panose="02020603050405020304" pitchFamily="18" charset="0"/>
                <a:ea typeface="宋体" panose="02010600030101010101" pitchFamily="2" charset="-122"/>
              </a:rPr>
              <a:t>(</a:t>
            </a:r>
            <a:r>
              <a:rPr lang="az-Cyrl-AZ" altLang="zh-CN" dirty="0" smtClean="0">
                <a:latin typeface="Times New Roman" panose="02020603050405020304" pitchFamily="18" charset="0"/>
                <a:ea typeface="宋体" panose="02010600030101010101" pitchFamily="2" charset="-122"/>
              </a:rPr>
              <a:t>Ф</a:t>
            </a:r>
            <a:r>
              <a:rPr lang="en-US" altLang="zh-CN" dirty="0" smtClean="0">
                <a:latin typeface="Times New Roman" panose="02020603050405020304" pitchFamily="18" charset="0"/>
                <a:ea typeface="宋体" panose="02010600030101010101" pitchFamily="2" charset="-122"/>
              </a:rPr>
              <a:t>80mm</a:t>
            </a:r>
            <a:r>
              <a:rPr lang="zh-CN" altLang="en-US" dirty="0" smtClean="0">
                <a:latin typeface="Times New Roman" panose="02020603050405020304" pitchFamily="18" charset="0"/>
                <a:ea typeface="宋体" panose="02010600030101010101" pitchFamily="2" charset="-122"/>
              </a:rPr>
              <a:t>开口）</a:t>
            </a:r>
            <a:r>
              <a:rPr lang="en-US" altLang="zh-CN" dirty="0" smtClean="0">
                <a:latin typeface="Times New Roman" panose="02020603050405020304" pitchFamily="18" charset="0"/>
                <a:ea typeface="宋体" panose="02010600030101010101" pitchFamily="2" charset="-122"/>
              </a:rPr>
              <a:t> </a:t>
            </a:r>
            <a:endParaRPr lang="zh-CN" altLang="en-US" dirty="0"/>
          </a:p>
        </p:txBody>
      </p:sp>
    </p:spTree>
    <p:extLst>
      <p:ext uri="{BB962C8B-B14F-4D97-AF65-F5344CB8AC3E}">
        <p14:creationId xmlns:p14="http://schemas.microsoft.com/office/powerpoint/2010/main" val="618604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374086" y="6556854"/>
            <a:ext cx="504056" cy="301146"/>
          </a:xfrm>
        </p:spPr>
        <p:txBody>
          <a:bodyPr/>
          <a:lstStyle/>
          <a:p>
            <a:pPr>
              <a:defRPr/>
            </a:pPr>
            <a:fld id="{06C88229-2361-4A3F-BA53-4D47DBEF09B6}" type="slidenum">
              <a:rPr lang="en-US" altLang="zh-CN" smtClean="0"/>
              <a:pPr>
                <a:defRPr/>
              </a:pPr>
              <a:t>13</a:t>
            </a:fld>
            <a:endParaRPr lang="en-US" altLang="zh-CN" dirty="0"/>
          </a:p>
        </p:txBody>
      </p:sp>
      <p:sp>
        <p:nvSpPr>
          <p:cNvPr id="6" name="Rectangle 2"/>
          <p:cNvSpPr>
            <a:spLocks noGrp="1" noChangeArrowheads="1"/>
          </p:cNvSpPr>
          <p:nvPr>
            <p:ph type="title"/>
          </p:nvPr>
        </p:nvSpPr>
        <p:spPr>
          <a:xfrm>
            <a:off x="357188" y="548680"/>
            <a:ext cx="507890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实验研究</a:t>
            </a:r>
            <a:r>
              <a:rPr lang="en-US" altLang="zh-CN" sz="2600" dirty="0" smtClean="0">
                <a:latin typeface="Arial" panose="020B0604020202020204" pitchFamily="34" charset="0"/>
                <a:ea typeface="黑体" pitchFamily="2" charset="-122"/>
                <a:cs typeface="Arial" panose="020B0604020202020204" pitchFamily="34" charset="0"/>
              </a:rPr>
              <a:t>(</a:t>
            </a:r>
            <a:r>
              <a:rPr lang="en-US" altLang="zh-CN" sz="2600" dirty="0" err="1" smtClean="0">
                <a:latin typeface="Arial" panose="020B0604020202020204" pitchFamily="34" charset="0"/>
                <a:ea typeface="黑体" pitchFamily="2" charset="-122"/>
                <a:cs typeface="Arial" panose="020B0604020202020204" pitchFamily="34" charset="0"/>
              </a:rPr>
              <a:t>i</a:t>
            </a:r>
            <a:r>
              <a:rPr lang="en-US" altLang="zh-CN"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 name="Rectangle 2"/>
          <p:cNvSpPr>
            <a:spLocks noChangeArrowheads="1"/>
          </p:cNvSpPr>
          <p:nvPr/>
        </p:nvSpPr>
        <p:spPr bwMode="auto">
          <a:xfrm>
            <a:off x="467544" y="13407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586187680"/>
              </p:ext>
            </p:extLst>
          </p:nvPr>
        </p:nvGraphicFramePr>
        <p:xfrm>
          <a:off x="400823" y="980729"/>
          <a:ext cx="3373456" cy="3033426"/>
        </p:xfrm>
        <a:graphic>
          <a:graphicData uri="http://schemas.openxmlformats.org/presentationml/2006/ole">
            <mc:AlternateContent xmlns:mc="http://schemas.openxmlformats.org/markup-compatibility/2006">
              <mc:Choice xmlns:v="urn:schemas-microsoft-com:vml" Requires="v">
                <p:oleObj spid="_x0000_s80954" name="Visio" r:id="rId4" imgW="7839075" imgH="7029450" progId="Visio.Drawing.15">
                  <p:embed/>
                </p:oleObj>
              </mc:Choice>
              <mc:Fallback>
                <p:oleObj name="Visio" r:id="rId4" imgW="7839075" imgH="702945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23" y="980729"/>
                        <a:ext cx="3373456" cy="3033426"/>
                      </a:xfrm>
                      <a:prstGeom prst="rect">
                        <a:avLst/>
                      </a:prstGeom>
                      <a:noFill/>
                    </p:spPr>
                  </p:pic>
                </p:oleObj>
              </mc:Fallback>
            </mc:AlternateContent>
          </a:graphicData>
        </a:graphic>
      </p:graphicFrame>
      <p:sp>
        <p:nvSpPr>
          <p:cNvPr id="21" name="矩形 20"/>
          <p:cNvSpPr/>
          <p:nvPr/>
        </p:nvSpPr>
        <p:spPr>
          <a:xfrm>
            <a:off x="36621" y="1740014"/>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sp>
        <p:nvSpPr>
          <p:cNvPr id="25" name="矩形 24"/>
          <p:cNvSpPr/>
          <p:nvPr/>
        </p:nvSpPr>
        <p:spPr>
          <a:xfrm>
            <a:off x="5436096" y="3750675"/>
            <a:ext cx="902811" cy="307777"/>
          </a:xfrm>
          <a:prstGeom prst="rect">
            <a:avLst/>
          </a:prstGeom>
        </p:spPr>
        <p:txBody>
          <a:bodyPr wrap="none">
            <a:spAutoFit/>
          </a:bodyPr>
          <a:lstStyle/>
          <a:p>
            <a:r>
              <a:rPr lang="zh-CN" altLang="en-US" sz="1400" dirty="0" smtClean="0">
                <a:solidFill>
                  <a:srgbClr val="FF0000"/>
                </a:solidFill>
              </a:rPr>
              <a:t>实验系统</a:t>
            </a:r>
            <a:endParaRPr lang="zh-CN" altLang="en-US" sz="1400" dirty="0">
              <a:solidFill>
                <a:srgbClr val="FF0000"/>
              </a:solidFill>
            </a:endParaRPr>
          </a:p>
        </p:txBody>
      </p:sp>
      <mc:AlternateContent xmlns:mc="http://schemas.openxmlformats.org/markup-compatibility/2006" xmlns:a14="http://schemas.microsoft.com/office/drawing/2010/main">
        <mc:Choice Requires="a14">
          <p:sp>
            <p:nvSpPr>
              <p:cNvPr id="29" name="矩形 28"/>
              <p:cNvSpPr/>
              <p:nvPr/>
            </p:nvSpPr>
            <p:spPr>
              <a:xfrm>
                <a:off x="7598861" y="2221238"/>
                <a:ext cx="1022075" cy="442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sSup>
                                <m:sSupPr>
                                  <m:ctrlPr>
                                    <a:rPr lang="en-US" altLang="zh-CN" i="1">
                                      <a:solidFill>
                                        <a:schemeClr val="tx1">
                                          <a:lumMod val="95000"/>
                                          <a:lumOff val="5000"/>
                                        </a:schemeClr>
                                      </a:solidFill>
                                      <a:latin typeface="Cambria Math" panose="02040503050406030204" pitchFamily="18" charset="0"/>
                                    </a:rPr>
                                  </m:ctrlPr>
                                </m:sSupPr>
                                <m:e>
                                  <m:r>
                                    <a:rPr lang="en-US" altLang="zh-CN"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zh-CN" altLang="en-US">
                              <a:solidFill>
                                <a:schemeClr val="tx1">
                                  <a:lumMod val="95000"/>
                                  <a:lumOff val="5000"/>
                                </a:schemeClr>
                              </a:solidFill>
                              <a:latin typeface="Cambria Math" panose="02040503050406030204" pitchFamily="18" charset="0"/>
                            </a:rPr>
                            <m:t>5</m:t>
                          </m:r>
                        </m:sub>
                      </m:sSub>
                    </m:oMath>
                  </m:oMathPara>
                </a14:m>
                <a:endParaRPr lang="zh-CN" altLang="en-US" dirty="0">
                  <a:solidFill>
                    <a:schemeClr val="tx1">
                      <a:lumMod val="95000"/>
                      <a:lumOff val="5000"/>
                    </a:schemeClr>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598861" y="2221238"/>
                <a:ext cx="1022075" cy="442814"/>
              </a:xfrm>
              <a:prstGeom prst="rect">
                <a:avLst/>
              </a:prstGeom>
              <a:blipFill rotWithShape="0">
                <a:blip r:embed="rId6"/>
                <a:stretch>
                  <a:fillRect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564702" y="1268760"/>
                <a:ext cx="813171" cy="442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sSup>
                                <m:sSupPr>
                                  <m:ctrlPr>
                                    <a:rPr lang="en-US" altLang="zh-CN" i="1">
                                      <a:solidFill>
                                        <a:schemeClr val="tx1">
                                          <a:lumMod val="95000"/>
                                          <a:lumOff val="5000"/>
                                        </a:schemeClr>
                                      </a:solidFill>
                                      <a:latin typeface="Cambria Math" panose="02040503050406030204" pitchFamily="18" charset="0"/>
                                    </a:rPr>
                                  </m:ctrlPr>
                                </m:sSupPr>
                                <m:e>
                                  <m:r>
                                    <a:rPr lang="en-US" altLang="zh-CN">
                                      <a:solidFill>
                                        <a:schemeClr val="tx1">
                                          <a:lumMod val="95000"/>
                                          <a:lumOff val="5000"/>
                                        </a:schemeClr>
                                      </a:solidFill>
                                      <a:latin typeface="Cambria Math" panose="02040503050406030204" pitchFamily="18" charset="0"/>
                                    </a:rPr>
                                    <m:t>0</m:t>
                                  </m:r>
                                </m:e>
                                <m:sup>
                                  <m:r>
                                    <a:rPr lang="en-US" altLang="zh-CN"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b="0" i="0" smtClean="0">
                              <a:solidFill>
                                <a:schemeClr val="tx1">
                                  <a:lumMod val="95000"/>
                                  <a:lumOff val="5000"/>
                                </a:schemeClr>
                              </a:solidFill>
                              <a:latin typeface="Cambria Math" panose="02040503050406030204" pitchFamily="18" charset="0"/>
                            </a:rPr>
                            <m:t>10</m:t>
                          </m:r>
                        </m:sub>
                      </m:sSub>
                    </m:oMath>
                  </m:oMathPara>
                </a14:m>
                <a:endParaRPr lang="zh-CN" altLang="en-US" dirty="0">
                  <a:solidFill>
                    <a:schemeClr val="tx1">
                      <a:lumMod val="95000"/>
                      <a:lumOff val="5000"/>
                    </a:schemeClr>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7564702" y="1268760"/>
                <a:ext cx="813171" cy="442814"/>
              </a:xfrm>
              <a:prstGeom prst="rect">
                <a:avLst/>
              </a:prstGeom>
              <a:blipFill rotWithShape="0">
                <a:blip r:embed="rId7"/>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562349" y="1795163"/>
                <a:ext cx="1163075" cy="442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sSup>
                                <m:sSupPr>
                                  <m:ctrlPr>
                                    <a:rPr lang="en-US" altLang="zh-CN" i="1">
                                      <a:solidFill>
                                        <a:schemeClr val="tx1">
                                          <a:lumMod val="95000"/>
                                          <a:lumOff val="5000"/>
                                        </a:schemeClr>
                                      </a:solidFill>
                                      <a:latin typeface="Cambria Math" panose="02040503050406030204" pitchFamily="18" charset="0"/>
                                    </a:rPr>
                                  </m:ctrlPr>
                                </m:sSupPr>
                                <m:e>
                                  <m:r>
                                    <a:rPr lang="en-US" altLang="zh-CN">
                                      <a:solidFill>
                                        <a:schemeClr val="tx1">
                                          <a:lumMod val="95000"/>
                                          <a:lumOff val="5000"/>
                                        </a:schemeClr>
                                      </a:solidFill>
                                      <a:latin typeface="Cambria Math" panose="02040503050406030204" pitchFamily="18" charset="0"/>
                                    </a:rPr>
                                    <m:t>0</m:t>
                                  </m:r>
                                </m:e>
                                <m:sup>
                                  <m:r>
                                    <a:rPr lang="en-US" altLang="zh-CN"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i="1">
                                      <a:solidFill>
                                        <a:schemeClr val="tx1">
                                          <a:lumMod val="95000"/>
                                          <a:lumOff val="5000"/>
                                        </a:schemeClr>
                                      </a:solidFill>
                                      <a:latin typeface="Cambria Math" panose="02040503050406030204" pitchFamily="18" charset="0"/>
                                    </a:rPr>
                                  </m:ctrlPr>
                                </m:sSupPr>
                                <m:e>
                                  <m:r>
                                    <a:rPr lang="en-US" altLang="zh-CN" i="1">
                                      <a:solidFill>
                                        <a:schemeClr val="tx1">
                                          <a:lumMod val="95000"/>
                                          <a:lumOff val="5000"/>
                                        </a:schemeClr>
                                      </a:solidFill>
                                      <a:latin typeface="Cambria Math" panose="02040503050406030204" pitchFamily="18" charset="0"/>
                                    </a:rPr>
                                    <m:t>/</m:t>
                                  </m:r>
                                  <m:r>
                                    <a:rPr lang="en-US" altLang="zh-CN">
                                      <a:solidFill>
                                        <a:schemeClr val="tx1">
                                          <a:lumMod val="95000"/>
                                          <a:lumOff val="5000"/>
                                        </a:schemeClr>
                                      </a:solidFill>
                                      <a:latin typeface="Cambria Math" panose="02040503050406030204" pitchFamily="18" charset="0"/>
                                    </a:rPr>
                                    <m:t>90</m:t>
                                  </m:r>
                                </m:e>
                                <m:sup>
                                  <m:r>
                                    <a:rPr lang="en-US" altLang="zh-CN"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zh-CN" altLang="en-US">
                              <a:solidFill>
                                <a:schemeClr val="tx1">
                                  <a:lumMod val="95000"/>
                                  <a:lumOff val="5000"/>
                                </a:schemeClr>
                              </a:solidFill>
                              <a:latin typeface="Cambria Math" panose="02040503050406030204" pitchFamily="18" charset="0"/>
                            </a:rPr>
                            <m:t>5</m:t>
                          </m:r>
                        </m:sub>
                      </m:sSub>
                    </m:oMath>
                  </m:oMathPara>
                </a14:m>
                <a:endParaRPr lang="zh-CN" altLang="en-US" dirty="0">
                  <a:solidFill>
                    <a:schemeClr val="tx1">
                      <a:lumMod val="95000"/>
                      <a:lumOff val="5000"/>
                    </a:schemeClr>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7562349" y="1795163"/>
                <a:ext cx="1163075" cy="442814"/>
              </a:xfrm>
              <a:prstGeom prst="rect">
                <a:avLst/>
              </a:prstGeom>
              <a:blipFill rotWithShape="0">
                <a:blip r:embed="rId8"/>
                <a:stretch>
                  <a:fillRect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606651" y="2628020"/>
                <a:ext cx="1008609" cy="369332"/>
              </a:xfrm>
              <a:prstGeom prst="rect">
                <a:avLst/>
              </a:prstGeom>
            </p:spPr>
            <p:txBody>
              <a:bodyPr wrap="none">
                <a:spAutoFit/>
              </a:bodyPr>
              <a:lstStyle/>
              <a:p>
                <a14:m>
                  <m:oMath xmlns:m="http://schemas.openxmlformats.org/officeDocument/2006/math">
                    <m:r>
                      <m:rPr>
                        <m:nor/>
                      </m:rPr>
                      <a:rPr lang="az-Cyrl-AZ" altLang="zh-CN" dirty="0" smtClean="0">
                        <a:solidFill>
                          <a:schemeClr val="tx1">
                            <a:lumMod val="95000"/>
                            <a:lumOff val="5000"/>
                          </a:schemeClr>
                        </a:solidFill>
                        <a:latin typeface="Times New Roman" panose="02020603050405020304" pitchFamily="18" charset="0"/>
                        <a:cs typeface="Times New Roman" panose="02020603050405020304" pitchFamily="18" charset="0"/>
                      </a:rPr>
                      <m:t>Ф</m:t>
                    </m:r>
                    <m:r>
                      <a:rPr lang="en-US" altLang="zh-CN" b="0" i="0" dirty="0" smtClean="0">
                        <a:solidFill>
                          <a:schemeClr val="tx1">
                            <a:lumMod val="95000"/>
                            <a:lumOff val="5000"/>
                          </a:schemeClr>
                        </a:solidFill>
                        <a:latin typeface="Cambria Math" panose="02040503050406030204" pitchFamily="18" charset="0"/>
                      </a:rPr>
                      <m:t>6</m:t>
                    </m:r>
                    <m:r>
                      <a:rPr lang="en-US" altLang="zh-CN" dirty="0">
                        <a:solidFill>
                          <a:schemeClr val="tx1">
                            <a:lumMod val="95000"/>
                            <a:lumOff val="5000"/>
                          </a:schemeClr>
                        </a:solidFill>
                        <a:latin typeface="Cambria Math" panose="02040503050406030204" pitchFamily="18" charset="0"/>
                      </a:rPr>
                      <m:t>0</m:t>
                    </m:r>
                  </m:oMath>
                </a14:m>
                <a:r>
                  <a:rPr lang="en-US" altLang="zh-CN" dirty="0" smtClean="0">
                    <a:solidFill>
                      <a:schemeClr val="tx1">
                        <a:lumMod val="95000"/>
                        <a:lumOff val="5000"/>
                      </a:schemeClr>
                    </a:solidFill>
                  </a:rPr>
                  <a:t>mm</a:t>
                </a:r>
                <a:endParaRPr lang="zh-CN" altLang="en-US" dirty="0">
                  <a:solidFill>
                    <a:schemeClr val="tx1">
                      <a:lumMod val="95000"/>
                      <a:lumOff val="5000"/>
                    </a:schemeClr>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7606651" y="2628020"/>
                <a:ext cx="1008609" cy="369332"/>
              </a:xfrm>
              <a:prstGeom prst="rect">
                <a:avLst/>
              </a:prstGeom>
              <a:blipFill rotWithShape="0">
                <a:blip r:embed="rId9"/>
                <a:stretch>
                  <a:fillRect t="-8197" r="-545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622289" y="2943010"/>
                <a:ext cx="1008609" cy="369332"/>
              </a:xfrm>
              <a:prstGeom prst="rect">
                <a:avLst/>
              </a:prstGeom>
            </p:spPr>
            <p:txBody>
              <a:bodyPr wrap="none">
                <a:spAutoFit/>
              </a:bodyPr>
              <a:lstStyle/>
              <a:p>
                <a14:m>
                  <m:oMath xmlns:m="http://schemas.openxmlformats.org/officeDocument/2006/math">
                    <m:r>
                      <m:rPr>
                        <m:nor/>
                      </m:rPr>
                      <a:rPr lang="az-Cyrl-AZ" altLang="zh-CN" dirty="0" smtClean="0">
                        <a:solidFill>
                          <a:schemeClr val="tx1">
                            <a:lumMod val="95000"/>
                            <a:lumOff val="5000"/>
                          </a:schemeClr>
                        </a:solidFill>
                        <a:latin typeface="Times New Roman" panose="02020603050405020304" pitchFamily="18" charset="0"/>
                        <a:cs typeface="Times New Roman" panose="02020603050405020304" pitchFamily="18" charset="0"/>
                      </a:rPr>
                      <m:t>Ф</m:t>
                    </m:r>
                    <m:r>
                      <a:rPr lang="en-US" altLang="zh-CN" dirty="0">
                        <a:solidFill>
                          <a:schemeClr val="tx1">
                            <a:lumMod val="95000"/>
                            <a:lumOff val="5000"/>
                          </a:schemeClr>
                        </a:solidFill>
                        <a:latin typeface="Cambria Math" panose="02040503050406030204" pitchFamily="18" charset="0"/>
                      </a:rPr>
                      <m:t>80</m:t>
                    </m:r>
                  </m:oMath>
                </a14:m>
                <a:r>
                  <a:rPr lang="en-US" altLang="zh-CN" dirty="0">
                    <a:solidFill>
                      <a:schemeClr val="tx1">
                        <a:lumMod val="95000"/>
                        <a:lumOff val="5000"/>
                      </a:schemeClr>
                    </a:solidFill>
                  </a:rPr>
                  <a:t>mm</a:t>
                </a:r>
                <a:endParaRPr lang="zh-CN" altLang="en-US" dirty="0">
                  <a:solidFill>
                    <a:schemeClr val="tx1">
                      <a:lumMod val="95000"/>
                      <a:lumOff val="5000"/>
                    </a:schemeClr>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7622289" y="2943010"/>
                <a:ext cx="1008609" cy="369332"/>
              </a:xfrm>
              <a:prstGeom prst="rect">
                <a:avLst/>
              </a:prstGeom>
              <a:blipFill rotWithShape="0">
                <a:blip r:embed="rId10"/>
                <a:stretch>
                  <a:fillRect t="-10000" r="-5422"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605018" y="3250283"/>
                <a:ext cx="1200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az-Cyrl-AZ" altLang="zh-CN" dirty="0" smtClean="0">
                          <a:solidFill>
                            <a:schemeClr val="tx1">
                              <a:lumMod val="95000"/>
                              <a:lumOff val="5000"/>
                            </a:schemeClr>
                          </a:solidFill>
                          <a:latin typeface="Times New Roman" panose="02020603050405020304" pitchFamily="18" charset="0"/>
                          <a:cs typeface="Times New Roman" panose="02020603050405020304" pitchFamily="18" charset="0"/>
                        </a:rPr>
                        <m:t>Ф</m:t>
                      </m:r>
                      <m:r>
                        <a:rPr lang="en-US" altLang="zh-CN" b="0" i="0" dirty="0" smtClean="0">
                          <a:solidFill>
                            <a:schemeClr val="tx1">
                              <a:lumMod val="95000"/>
                              <a:lumOff val="5000"/>
                            </a:schemeClr>
                          </a:solidFill>
                          <a:latin typeface="Cambria Math" panose="02040503050406030204" pitchFamily="18" charset="0"/>
                        </a:rPr>
                        <m:t>10</m:t>
                      </m:r>
                      <m:r>
                        <a:rPr lang="en-US" altLang="zh-CN" dirty="0">
                          <a:solidFill>
                            <a:schemeClr val="tx1">
                              <a:lumMod val="95000"/>
                              <a:lumOff val="5000"/>
                            </a:schemeClr>
                          </a:solidFill>
                          <a:latin typeface="Cambria Math" panose="02040503050406030204" pitchFamily="18" charset="0"/>
                        </a:rPr>
                        <m:t>0</m:t>
                      </m:r>
                      <m:r>
                        <m:rPr>
                          <m:nor/>
                        </m:rPr>
                        <a:rPr lang="en-US" altLang="zh-CN" dirty="0">
                          <a:solidFill>
                            <a:schemeClr val="tx1">
                              <a:lumMod val="95000"/>
                              <a:lumOff val="5000"/>
                            </a:schemeClr>
                          </a:solidFill>
                        </a:rPr>
                        <m:t>mm</m:t>
                      </m:r>
                    </m:oMath>
                  </m:oMathPara>
                </a14:m>
                <a:endParaRPr lang="zh-CN" altLang="en-US" dirty="0">
                  <a:solidFill>
                    <a:schemeClr val="tx1">
                      <a:lumMod val="95000"/>
                      <a:lumOff val="5000"/>
                    </a:schemeClr>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7605018" y="3250283"/>
                <a:ext cx="1200970" cy="369332"/>
              </a:xfrm>
              <a:prstGeom prst="rect">
                <a:avLst/>
              </a:prstGeom>
              <a:blipFill rotWithShape="0">
                <a:blip r:embed="rId11"/>
                <a:stretch>
                  <a:fillRect/>
                </a:stretch>
              </a:blipFill>
            </p:spPr>
            <p:txBody>
              <a:bodyPr/>
              <a:lstStyle/>
              <a:p>
                <a:r>
                  <a:rPr lang="zh-CN" altLang="en-US">
                    <a:noFill/>
                  </a:rPr>
                  <a:t> </a:t>
                </a:r>
              </a:p>
            </p:txBody>
          </p:sp>
        </mc:Fallback>
      </mc:AlternateContent>
      <p:pic>
        <p:nvPicPr>
          <p:cNvPr id="35" name="图片 34" descr="E:\Chen\work of PHD\Experiment\Buckling of Composite Strip\Compress Buckling_Lab Material\Exp Model Size_Composite Plate with Cir-Cutout.tif"/>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512" y="4186194"/>
            <a:ext cx="3024336" cy="2007779"/>
          </a:xfrm>
          <a:prstGeom prst="rect">
            <a:avLst/>
          </a:prstGeom>
          <a:noFill/>
          <a:ln>
            <a:noFill/>
          </a:ln>
        </p:spPr>
      </p:pic>
      <p:pic>
        <p:nvPicPr>
          <p:cNvPr id="36" name="图片 35" descr="E:\Chen\work of PHD\Experiment\Buckling of Composite Strip\Compress Buckling_Lab Material\Exp Model Size_Plywood.tif"/>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69879" y="4370381"/>
            <a:ext cx="1409065" cy="1945640"/>
          </a:xfrm>
          <a:prstGeom prst="rect">
            <a:avLst/>
          </a:prstGeom>
          <a:noFill/>
          <a:ln>
            <a:noFill/>
          </a:ln>
        </p:spPr>
      </p:pic>
      <p:pic>
        <p:nvPicPr>
          <p:cNvPr id="37" name="图片 36" descr="E:\Chen\work of PHD\Experiment\Buckling of Composite Strip\Compress Buckling_Lab Material\Exp Model Size_Load Head.tif"/>
          <p:cNvPicPr/>
          <p:nvPr/>
        </p:nvPicPr>
        <p:blipFill rotWithShape="1">
          <a:blip r:embed="rId14" cstate="print">
            <a:extLst>
              <a:ext uri="{28A0092B-C50C-407E-A947-70E740481C1C}">
                <a14:useLocalDpi xmlns:a14="http://schemas.microsoft.com/office/drawing/2010/main" val="0"/>
              </a:ext>
            </a:extLst>
          </a:blip>
          <a:srcRect t="29042" r="96"/>
          <a:stretch/>
        </p:blipFill>
        <p:spPr bwMode="auto">
          <a:xfrm>
            <a:off x="4960999" y="4370381"/>
            <a:ext cx="2160240" cy="1823592"/>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8" name="矩形 37"/>
              <p:cNvSpPr/>
              <p:nvPr/>
            </p:nvSpPr>
            <p:spPr>
              <a:xfrm>
                <a:off x="2113606" y="6352012"/>
                <a:ext cx="2877711" cy="307777"/>
              </a:xfrm>
              <a:prstGeom prst="rect">
                <a:avLst/>
              </a:prstGeom>
            </p:spPr>
            <p:txBody>
              <a:bodyPr wrap="none">
                <a:spAutoFit/>
              </a:bodyPr>
              <a:lstStyle/>
              <a:p>
                <a:r>
                  <a:rPr lang="zh-CN" altLang="en-US" sz="1400" dirty="0" smtClean="0">
                    <a:solidFill>
                      <a:srgbClr val="FF0000"/>
                    </a:solidFill>
                    <a:ea typeface="+mn-ea"/>
                    <a:cs typeface="Times New Roman" panose="02020603050405020304" pitchFamily="18" charset="0"/>
                  </a:rPr>
                  <a:t>试件</a:t>
                </a:r>
                <a14:m>
                  <m:oMath xmlns:m="http://schemas.openxmlformats.org/officeDocument/2006/math">
                    <m:r>
                      <a:rPr lang="zh-CN" altLang="en-US" sz="1400" i="1">
                        <a:solidFill>
                          <a:srgbClr val="FF0000"/>
                        </a:solidFill>
                        <a:latin typeface="Cambria Math" panose="02040503050406030204" pitchFamily="18" charset="0"/>
                        <a:ea typeface="+mn-ea"/>
                        <a:cs typeface="Times New Roman" panose="02020603050405020304" pitchFamily="18" charset="0"/>
                      </a:rPr>
                      <m:t>端部</m:t>
                    </m:r>
                    <m:r>
                      <a:rPr lang="zh-CN" altLang="en-US" sz="1400" i="1" smtClean="0">
                        <a:solidFill>
                          <a:srgbClr val="FF0000"/>
                        </a:solidFill>
                        <a:latin typeface="Cambria Math" panose="02040503050406030204" pitchFamily="18" charset="0"/>
                        <a:ea typeface="+mn-ea"/>
                        <a:cs typeface="Times New Roman" panose="02020603050405020304" pitchFamily="18" charset="0"/>
                      </a:rPr>
                      <m:t>穿孔</m:t>
                    </m:r>
                    <m:r>
                      <a:rPr lang="zh-CN" altLang="en-US" sz="1400" i="1">
                        <a:solidFill>
                          <a:srgbClr val="FF0000"/>
                        </a:solidFill>
                        <a:latin typeface="Cambria Math" panose="02040503050406030204" pitchFamily="18" charset="0"/>
                        <a:ea typeface="+mn-ea"/>
                        <a:cs typeface="Times New Roman" panose="02020603050405020304" pitchFamily="18" charset="0"/>
                      </a:rPr>
                      <m:t>加载</m:t>
                    </m:r>
                    <m:r>
                      <a:rPr lang="zh-CN" altLang="en-US" sz="1400" i="1" smtClean="0">
                        <a:solidFill>
                          <a:srgbClr val="FF0000"/>
                        </a:solidFill>
                        <a:latin typeface="Cambria Math" panose="02040503050406030204" pitchFamily="18" charset="0"/>
                        <a:ea typeface="+mn-ea"/>
                        <a:cs typeface="Times New Roman" panose="02020603050405020304" pitchFamily="18" charset="0"/>
                      </a:rPr>
                      <m:t>，</m:t>
                    </m:r>
                    <m:r>
                      <a:rPr lang="zh-CN" altLang="en-US" sz="1400" i="1">
                        <a:solidFill>
                          <a:srgbClr val="FF0000"/>
                        </a:solidFill>
                        <a:latin typeface="Cambria Math" panose="02040503050406030204" pitchFamily="18" charset="0"/>
                        <a:ea typeface="+mn-ea"/>
                        <a:cs typeface="Times New Roman" panose="02020603050405020304" pitchFamily="18" charset="0"/>
                      </a:rPr>
                      <m:t>设计</m:t>
                    </m:r>
                  </m:oMath>
                </a14:m>
                <a:r>
                  <a:rPr lang="zh-CN" altLang="en-US" sz="1400" dirty="0" smtClean="0">
                    <a:solidFill>
                      <a:srgbClr val="FF0000"/>
                    </a:solidFill>
                    <a:latin typeface="Times New Roman" panose="02020603050405020304" pitchFamily="18" charset="0"/>
                    <a:ea typeface="+mn-ea"/>
                    <a:cs typeface="Times New Roman" panose="02020603050405020304" pitchFamily="18" charset="0"/>
                  </a:rPr>
                  <a:t>相应夹具</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38" name="矩形 37"/>
              <p:cNvSpPr>
                <a:spLocks noRot="1" noChangeAspect="1" noMove="1" noResize="1" noEditPoints="1" noAdjustHandles="1" noChangeArrowheads="1" noChangeShapeType="1" noTextEdit="1"/>
              </p:cNvSpPr>
              <p:nvPr/>
            </p:nvSpPr>
            <p:spPr>
              <a:xfrm>
                <a:off x="2113606" y="6352012"/>
                <a:ext cx="2877711" cy="307777"/>
              </a:xfrm>
              <a:prstGeom prst="rect">
                <a:avLst/>
              </a:prstGeom>
              <a:blipFill rotWithShape="0">
                <a:blip r:embed="rId15"/>
                <a:stretch>
                  <a:fillRect l="-636" t="-6000" b="-18000"/>
                </a:stretch>
              </a:blipFill>
            </p:spPr>
            <p:txBody>
              <a:bodyPr/>
              <a:lstStyle/>
              <a:p>
                <a:r>
                  <a:rPr lang="zh-CN" altLang="en-US">
                    <a:noFill/>
                  </a:rPr>
                  <a:t> </a:t>
                </a:r>
              </a:p>
            </p:txBody>
          </p:sp>
        </mc:Fallback>
      </mc:AlternateContent>
      <p:grpSp>
        <p:nvGrpSpPr>
          <p:cNvPr id="41" name="组合 40"/>
          <p:cNvGrpSpPr/>
          <p:nvPr/>
        </p:nvGrpSpPr>
        <p:grpSpPr>
          <a:xfrm>
            <a:off x="3972424" y="1222777"/>
            <a:ext cx="3704162" cy="2549329"/>
            <a:chOff x="3972424" y="1222777"/>
            <a:chExt cx="3704162" cy="2549329"/>
          </a:xfrm>
        </p:grpSpPr>
        <p:pic>
          <p:nvPicPr>
            <p:cNvPr id="13" name="图片 12"/>
            <p:cNvPicPr>
              <a:picLocks noChangeAspect="1"/>
            </p:cNvPicPr>
            <p:nvPr/>
          </p:nvPicPr>
          <p:blipFill>
            <a:blip r:embed="rId16"/>
            <a:stretch>
              <a:fillRect/>
            </a:stretch>
          </p:blipFill>
          <p:spPr>
            <a:xfrm>
              <a:off x="3972424" y="1222777"/>
              <a:ext cx="3664121" cy="2549329"/>
            </a:xfrm>
            <a:prstGeom prst="rect">
              <a:avLst/>
            </a:prstGeom>
          </p:spPr>
        </p:pic>
        <p:pic>
          <p:nvPicPr>
            <p:cNvPr id="39" name="图片 12"/>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04248" y="3050424"/>
              <a:ext cx="872338" cy="6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13"/>
            <p:cNvSpPr>
              <a:spLocks noChangeArrowheads="1"/>
            </p:cNvSpPr>
            <p:nvPr/>
          </p:nvSpPr>
          <p:spPr bwMode="auto">
            <a:xfrm>
              <a:off x="6804248" y="3470682"/>
              <a:ext cx="728535" cy="246350"/>
            </a:xfrm>
            <a:prstGeom prst="rect">
              <a:avLst/>
            </a:prstGeom>
            <a:solidFill>
              <a:srgbClr val="92D050"/>
            </a:solidFill>
            <a:ln>
              <a:noFill/>
            </a:ln>
            <a:effectLst>
              <a:softEdge rad="31750"/>
            </a:effectLst>
            <a:extLst/>
          </p:spPr>
          <p:txBody>
            <a:bodyPr wrap="square">
              <a:spAutoFit/>
            </a:bodyPr>
            <a:lstStyle/>
            <a:p>
              <a:r>
                <a:rPr lang="zh-CN" altLang="en-US" sz="1000" dirty="0">
                  <a:solidFill>
                    <a:srgbClr val="FF0000"/>
                  </a:solidFill>
                </a:rPr>
                <a:t>TST</a:t>
              </a:r>
              <a:r>
                <a:rPr lang="zh-CN" altLang="en-US" sz="1000" dirty="0" smtClean="0">
                  <a:solidFill>
                    <a:srgbClr val="FF0000"/>
                  </a:solidFill>
                </a:rPr>
                <a:t>3826</a:t>
              </a:r>
              <a:endParaRPr lang="zh-CN" altLang="en-US" sz="1000" dirty="0">
                <a:solidFill>
                  <a:srgbClr val="FF0000"/>
                </a:solidFill>
              </a:endParaRPr>
            </a:p>
          </p:txBody>
        </p:sp>
      </p:grpSp>
    </p:spTree>
    <p:extLst>
      <p:ext uri="{BB962C8B-B14F-4D97-AF65-F5344CB8AC3E}">
        <p14:creationId xmlns:p14="http://schemas.microsoft.com/office/powerpoint/2010/main" val="1892427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374086" y="6556854"/>
            <a:ext cx="504056" cy="301146"/>
          </a:xfrm>
        </p:spPr>
        <p:txBody>
          <a:bodyPr/>
          <a:lstStyle/>
          <a:p>
            <a:pPr>
              <a:defRPr/>
            </a:pPr>
            <a:fld id="{06C88229-2361-4A3F-BA53-4D47DBEF09B6}" type="slidenum">
              <a:rPr lang="en-US" altLang="zh-CN" smtClean="0"/>
              <a:pPr>
                <a:defRPr/>
              </a:pPr>
              <a:t>14</a:t>
            </a:fld>
            <a:endParaRPr lang="en-US" altLang="zh-CN" dirty="0"/>
          </a:p>
        </p:txBody>
      </p:sp>
      <p:pic>
        <p:nvPicPr>
          <p:cNvPr id="17" name="图片 16" descr="E:\Chen\work of PHD\Experiment\Buckle and strength test of laminates with circular cutout by tension load\Experiments\[45_-45]5_H80mm\buckling（Fc=19kN）.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071" y="1412776"/>
            <a:ext cx="3002129" cy="2033935"/>
          </a:xfrm>
          <a:prstGeom prst="rect">
            <a:avLst/>
          </a:prstGeom>
          <a:noFill/>
          <a:ln>
            <a:noFill/>
          </a:ln>
        </p:spPr>
      </p:pic>
      <p:pic>
        <p:nvPicPr>
          <p:cNvPr id="18" name="图片 17" descr="E:\Chen\work of PHD\Experiment\Buckle and strength test of laminates with circular cutout by tension load\Experiments\[45_-45]5_H80mm\力-位移曲线（最大荷载23.785kN）.ti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45" y="1448705"/>
            <a:ext cx="2838500" cy="1956965"/>
          </a:xfrm>
          <a:prstGeom prst="rect">
            <a:avLst/>
          </a:prstGeom>
          <a:noFill/>
          <a:ln>
            <a:noFill/>
          </a:ln>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5573" y="1412776"/>
            <a:ext cx="2914370" cy="1992894"/>
          </a:xfrm>
          <a:prstGeom prst="rect">
            <a:avLst/>
          </a:prstGeom>
        </p:spPr>
      </p:pic>
      <p:sp>
        <p:nvSpPr>
          <p:cNvPr id="22" name="矩形 21"/>
          <p:cNvSpPr/>
          <p:nvPr/>
        </p:nvSpPr>
        <p:spPr>
          <a:xfrm>
            <a:off x="636476" y="3490645"/>
            <a:ext cx="1500732" cy="307777"/>
          </a:xfrm>
          <a:prstGeom prst="rect">
            <a:avLst/>
          </a:prstGeom>
        </p:spPr>
        <p:txBody>
          <a:bodyPr wrap="none">
            <a:spAutoFit/>
          </a:bodyPr>
          <a:lstStyle/>
          <a:p>
            <a:r>
              <a:rPr lang="zh-CN" altLang="en-US" sz="1400" dirty="0" smtClean="0"/>
              <a:t>加载力</a:t>
            </a:r>
            <a:r>
              <a:rPr lang="en-US" altLang="zh-CN" sz="1400" dirty="0" smtClean="0"/>
              <a:t>-</a:t>
            </a:r>
            <a:r>
              <a:rPr lang="zh-CN" altLang="en-US" sz="1400" dirty="0" smtClean="0"/>
              <a:t>位移曲线</a:t>
            </a:r>
            <a:endParaRPr lang="zh-CN" altLang="en-US" sz="1400" dirty="0"/>
          </a:p>
        </p:txBody>
      </p:sp>
      <p:sp>
        <p:nvSpPr>
          <p:cNvPr id="23" name="矩形 22"/>
          <p:cNvSpPr/>
          <p:nvPr/>
        </p:nvSpPr>
        <p:spPr>
          <a:xfrm>
            <a:off x="3732339" y="3479534"/>
            <a:ext cx="1261884" cy="307777"/>
          </a:xfrm>
          <a:prstGeom prst="rect">
            <a:avLst/>
          </a:prstGeom>
        </p:spPr>
        <p:txBody>
          <a:bodyPr wrap="none">
            <a:spAutoFit/>
          </a:bodyPr>
          <a:lstStyle/>
          <a:p>
            <a:r>
              <a:rPr lang="zh-CN" altLang="en-US" sz="1400" dirty="0" smtClean="0"/>
              <a:t>应变测试曲线</a:t>
            </a:r>
            <a:endParaRPr lang="zh-CN" altLang="en-US" sz="1400" dirty="0"/>
          </a:p>
        </p:txBody>
      </p:sp>
      <p:sp>
        <p:nvSpPr>
          <p:cNvPr id="24" name="矩形 23"/>
          <p:cNvSpPr/>
          <p:nvPr/>
        </p:nvSpPr>
        <p:spPr>
          <a:xfrm>
            <a:off x="6597457" y="3492648"/>
            <a:ext cx="2577950" cy="307777"/>
          </a:xfrm>
          <a:prstGeom prst="rect">
            <a:avLst/>
          </a:prstGeom>
        </p:spPr>
        <p:txBody>
          <a:bodyPr wrap="none">
            <a:spAutoFit/>
          </a:bodyPr>
          <a:lstStyle/>
          <a:p>
            <a:r>
              <a:rPr lang="zh-CN" altLang="en-US" sz="1400" dirty="0" smtClean="0"/>
              <a:t>屈曲位置正反面应变</a:t>
            </a:r>
            <a:r>
              <a:rPr lang="en-US" altLang="zh-CN" sz="1400" dirty="0" smtClean="0"/>
              <a:t>-</a:t>
            </a:r>
            <a:r>
              <a:rPr lang="zh-CN" altLang="en-US" sz="1400" dirty="0" smtClean="0"/>
              <a:t>载荷曲线</a:t>
            </a:r>
            <a:endParaRPr lang="zh-CN" altLang="en-US" sz="1400" dirty="0"/>
          </a:p>
        </p:txBody>
      </p:sp>
      <p:sp>
        <p:nvSpPr>
          <p:cNvPr id="26" name="椭圆 25"/>
          <p:cNvSpPr/>
          <p:nvPr/>
        </p:nvSpPr>
        <p:spPr bwMode="auto">
          <a:xfrm>
            <a:off x="8167295" y="2021540"/>
            <a:ext cx="488867" cy="986797"/>
          </a:xfrm>
          <a:prstGeom prst="ellipse">
            <a:avLst/>
          </a:prstGeom>
          <a:noFill/>
          <a:ln w="254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27" name="矩形 26"/>
              <p:cNvSpPr/>
              <p:nvPr/>
            </p:nvSpPr>
            <p:spPr>
              <a:xfrm>
                <a:off x="7231191" y="3691741"/>
                <a:ext cx="1344599" cy="307777"/>
              </a:xfrm>
              <a:prstGeom prst="rect">
                <a:avLst/>
              </a:prstGeom>
            </p:spPr>
            <p:txBody>
              <a:bodyPr wrap="none">
                <a:spAutoFit/>
              </a:bodyPr>
              <a:lstStyle/>
              <a:p>
                <a14:m>
                  <m:oMath xmlns:m="http://schemas.openxmlformats.org/officeDocument/2006/math">
                    <m:sSub>
                      <m:sSubPr>
                        <m:ctrlPr>
                          <a:rPr lang="zh-CN" altLang="zh-CN" sz="1400" i="1" smtClean="0">
                            <a:latin typeface="Cambria Math" panose="02040503050406030204" pitchFamily="18" charset="0"/>
                            <a:ea typeface="Cambria Math" panose="02040503050406030204" pitchFamily="18" charset="0"/>
                          </a:rPr>
                        </m:ctrlPr>
                      </m:sSubPr>
                      <m:e>
                        <m:r>
                          <a:rPr lang="zh-CN" altLang="en-US" sz="140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b="0" i="1" smtClean="0">
                        <a:latin typeface="Cambria Math" panose="02040503050406030204" pitchFamily="18" charset="0"/>
                        <a:ea typeface="宋体" panose="02010600030101010101" pitchFamily="2" charset="-122"/>
                        <a:cs typeface="Times New Roman" panose="02020603050405020304" pitchFamily="18" charset="0"/>
                      </a:rPr>
                      <m:t>19</m:t>
                    </m:r>
                    <m:r>
                      <m:rPr>
                        <m:sty m:val="p"/>
                      </m:rPr>
                      <a:rPr lang="en-US" altLang="zh-CN" sz="1400" i="1">
                        <a:latin typeface="Cambria Math" panose="02040503050406030204" pitchFamily="18" charset="0"/>
                        <a:ea typeface="宋体" panose="02010600030101010101" pitchFamily="2" charset="-122"/>
                        <a:cs typeface="Times New Roman" panose="02020603050405020304" pitchFamily="18" charset="0"/>
                      </a:rPr>
                      <m:t>kN</m:t>
                    </m:r>
                  </m:oMath>
                </a14:m>
                <a:r>
                  <a:rPr lang="zh-CN" altLang="en-US" sz="1400" dirty="0" smtClean="0"/>
                  <a:t>）</a:t>
                </a:r>
                <a:endParaRPr lang="zh-CN" altLang="en-US" sz="1400" dirty="0"/>
              </a:p>
            </p:txBody>
          </p:sp>
        </mc:Choice>
        <mc:Fallback xmlns="">
          <p:sp>
            <p:nvSpPr>
              <p:cNvPr id="27" name="矩形 26"/>
              <p:cNvSpPr>
                <a:spLocks noRot="1" noChangeAspect="1" noMove="1" noResize="1" noEditPoints="1" noAdjustHandles="1" noChangeArrowheads="1" noChangeShapeType="1" noTextEdit="1"/>
              </p:cNvSpPr>
              <p:nvPr/>
            </p:nvSpPr>
            <p:spPr>
              <a:xfrm>
                <a:off x="7231191" y="3691741"/>
                <a:ext cx="1344599" cy="307777"/>
              </a:xfrm>
              <a:prstGeom prst="rect">
                <a:avLst/>
              </a:prstGeom>
              <a:blipFill rotWithShape="0">
                <a:blip r:embed="rId6"/>
                <a:stretch>
                  <a:fillRect t="-6000"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0694" y="1217227"/>
                <a:ext cx="3159904" cy="364908"/>
              </a:xfrm>
              <a:prstGeom prst="rect">
                <a:avLst/>
              </a:prstGeom>
            </p:spPr>
            <p:txBody>
              <a:bodyPr wrap="none">
                <a:spAutoFit/>
              </a:bodyPr>
              <a:lstStyle/>
              <a:p>
                <a14:m>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smtClean="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r>
                      <a:rPr lang="zh-CN" altLang="en-US" sz="1400">
                        <a:solidFill>
                          <a:srgbClr val="FF0000"/>
                        </a:solidFill>
                        <a:latin typeface="Cambria Math" panose="02040503050406030204" pitchFamily="18" charset="0"/>
                        <a:ea typeface="+mn-ea"/>
                      </a:rPr>
                      <m:t>铺层</m:t>
                    </m:r>
                  </m:oMath>
                </a14:m>
                <a:r>
                  <a:rPr lang="zh-CN" altLang="en-US" sz="1400" dirty="0" smtClean="0">
                    <a:solidFill>
                      <a:srgbClr val="FF0000"/>
                    </a:solidFill>
                    <a:latin typeface="Times New Roman" panose="02020603050405020304" pitchFamily="18" charset="0"/>
                    <a:ea typeface="+mn-ea"/>
                    <a:cs typeface="Times New Roman" panose="02020603050405020304" pitchFamily="18" charset="0"/>
                  </a:rPr>
                  <a:t>试验件</a:t>
                </a:r>
                <a:r>
                  <a:rPr lang="zh-CN" altLang="en-US" sz="1400" dirty="0">
                    <a:solidFill>
                      <a:srgbClr val="FF0000"/>
                    </a:solidFill>
                    <a:latin typeface="Times New Roman" panose="02020603050405020304" pitchFamily="18" charset="0"/>
                    <a:ea typeface="+mn-ea"/>
                    <a:cs typeface="Times New Roman" panose="02020603050405020304" pitchFamily="18" charset="0"/>
                  </a:rPr>
                  <a:t>应变</a:t>
                </a:r>
                <a:r>
                  <a:rPr lang="zh-CN" altLang="en-US" sz="1400" dirty="0" smtClean="0">
                    <a:solidFill>
                      <a:srgbClr val="FF0000"/>
                    </a:solidFill>
                    <a:latin typeface="Times New Roman" panose="02020603050405020304" pitchFamily="18" charset="0"/>
                    <a:ea typeface="+mn-ea"/>
                    <a:cs typeface="Times New Roman" panose="02020603050405020304" pitchFamily="18" charset="0"/>
                  </a:rPr>
                  <a:t>测试结果</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28" name="矩形 27"/>
              <p:cNvSpPr>
                <a:spLocks noRot="1" noChangeAspect="1" noMove="1" noResize="1" noEditPoints="1" noAdjustHandles="1" noChangeArrowheads="1" noChangeShapeType="1" noTextEdit="1"/>
              </p:cNvSpPr>
              <p:nvPr/>
            </p:nvSpPr>
            <p:spPr>
              <a:xfrm>
                <a:off x="-30694" y="1217227"/>
                <a:ext cx="3159904" cy="364908"/>
              </a:xfrm>
              <a:prstGeom prst="rect">
                <a:avLst/>
              </a:prstGeom>
              <a:blipFill rotWithShape="0">
                <a:blip r:embed="rId7"/>
                <a:stretch>
                  <a:fillRect t="-3333"/>
                </a:stretch>
              </a:blipFill>
            </p:spPr>
            <p:txBody>
              <a:bodyPr/>
              <a:lstStyle/>
              <a:p>
                <a:r>
                  <a:rPr lang="zh-CN" altLang="en-US">
                    <a:noFill/>
                  </a:rPr>
                  <a:t> </a:t>
                </a:r>
              </a:p>
            </p:txBody>
          </p:sp>
        </mc:Fallback>
      </mc:AlternateContent>
      <p:pic>
        <p:nvPicPr>
          <p:cNvPr id="36" name="图片 35"/>
          <p:cNvPicPr>
            <a:picLocks noChangeAspect="1"/>
          </p:cNvPicPr>
          <p:nvPr/>
        </p:nvPicPr>
        <p:blipFill rotWithShape="1">
          <a:blip r:embed="rId8" cstate="print">
            <a:extLst>
              <a:ext uri="{28A0092B-C50C-407E-A947-70E740481C1C}">
                <a14:useLocalDpi xmlns:a14="http://schemas.microsoft.com/office/drawing/2010/main" val="0"/>
              </a:ext>
            </a:extLst>
          </a:blip>
          <a:srcRect l="26061" b="-1151"/>
          <a:stretch/>
        </p:blipFill>
        <p:spPr>
          <a:xfrm>
            <a:off x="523916" y="4125111"/>
            <a:ext cx="1787419" cy="1525863"/>
          </a:xfrm>
          <a:prstGeom prst="rect">
            <a:avLst/>
          </a:prstGeom>
        </p:spPr>
      </p:pic>
      <p:pic>
        <p:nvPicPr>
          <p:cNvPr id="37" name="图片 36"/>
          <p:cNvPicPr>
            <a:picLocks noChangeAspect="1"/>
          </p:cNvPicPr>
          <p:nvPr/>
        </p:nvPicPr>
        <p:blipFill rotWithShape="1">
          <a:blip r:embed="rId9" cstate="print">
            <a:extLst>
              <a:ext uri="{28A0092B-C50C-407E-A947-70E740481C1C}">
                <a14:useLocalDpi xmlns:a14="http://schemas.microsoft.com/office/drawing/2010/main" val="0"/>
              </a:ext>
            </a:extLst>
          </a:blip>
          <a:srcRect l="22071" b="-1151"/>
          <a:stretch/>
        </p:blipFill>
        <p:spPr>
          <a:xfrm>
            <a:off x="2311336" y="4125111"/>
            <a:ext cx="1883872" cy="1525863"/>
          </a:xfrm>
          <a:prstGeom prst="rect">
            <a:avLst/>
          </a:prstGeom>
        </p:spPr>
      </p:pic>
      <mc:AlternateContent xmlns:mc="http://schemas.openxmlformats.org/markup-compatibility/2006" xmlns:a14="http://schemas.microsoft.com/office/drawing/2010/main">
        <mc:Choice Requires="a14">
          <p:sp>
            <p:nvSpPr>
              <p:cNvPr id="38" name="矩形 37"/>
              <p:cNvSpPr/>
              <p:nvPr/>
            </p:nvSpPr>
            <p:spPr>
              <a:xfrm>
                <a:off x="4813023" y="6007239"/>
                <a:ext cx="3217419" cy="369332"/>
              </a:xfrm>
              <a:prstGeom prst="rect">
                <a:avLst/>
              </a:prstGeom>
            </p:spPr>
            <p:txBody>
              <a:bodyPr wrap="none">
                <a:spAutoFit/>
              </a:bodyPr>
              <a:lstStyle/>
              <a:p>
                <a14:m>
                  <m:oMath xmlns:m="http://schemas.openxmlformats.org/officeDocument/2006/math">
                    <m:sSub>
                      <m:sSubPr>
                        <m:ctrlPr>
                          <a:rPr lang="zh-CN" altLang="en-US" i="1" smtClean="0">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r>
                              <a:rPr lang="en-US" altLang="zh-CN"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45</m:t>
                            </m:r>
                            <m:r>
                              <a:rPr lang="zh-CN" altLang="en-US">
                                <a:solidFill>
                                  <a:schemeClr val="tx1">
                                    <a:lumMod val="95000"/>
                                    <a:lumOff val="5000"/>
                                  </a:schemeClr>
                                </a:solidFill>
                                <a:latin typeface="Cambria Math" panose="02040503050406030204" pitchFamily="18" charset="0"/>
                              </a:rPr>
                              <m:t>°</m:t>
                            </m:r>
                          </m:e>
                        </m:d>
                      </m:e>
                      <m:sub>
                        <m:r>
                          <a:rPr lang="zh-CN" altLang="en-US">
                            <a:solidFill>
                              <a:schemeClr val="tx1">
                                <a:lumMod val="95000"/>
                                <a:lumOff val="5000"/>
                              </a:schemeClr>
                            </a:solidFill>
                            <a:latin typeface="Cambria Math" panose="02040503050406030204" pitchFamily="18" charset="0"/>
                          </a:rPr>
                          <m:t>5</m:t>
                        </m:r>
                      </m:sub>
                    </m:sSub>
                    <m:r>
                      <a:rPr lang="zh-CN" altLang="en-US" i="1">
                        <a:solidFill>
                          <a:schemeClr val="tx1">
                            <a:lumMod val="95000"/>
                            <a:lumOff val="5000"/>
                          </a:schemeClr>
                        </a:solidFill>
                        <a:latin typeface="Cambria Math" panose="02040503050406030204" pitchFamily="18" charset="0"/>
                      </a:rPr>
                      <m:t> </m:t>
                    </m:r>
                  </m:oMath>
                </a14:m>
                <a:r>
                  <a:rPr lang="en-US" altLang="zh-CN" dirty="0" smtClean="0">
                    <a:latin typeface="Times New Roman" panose="02020603050405020304" pitchFamily="18" charset="0"/>
                    <a:ea typeface="宋体" panose="02010600030101010101" pitchFamily="2" charset="-122"/>
                  </a:rPr>
                  <a:t>-</a:t>
                </a:r>
                <a:r>
                  <a:rPr lang="az-Cyrl-AZ" altLang="zh-CN" dirty="0" smtClean="0">
                    <a:latin typeface="Times New Roman" panose="02020603050405020304" pitchFamily="18" charset="0"/>
                    <a:ea typeface="宋体" panose="02010600030101010101" pitchFamily="2" charset="-122"/>
                  </a:rPr>
                  <a:t>Ф</a:t>
                </a:r>
                <a:r>
                  <a:rPr lang="en-US" altLang="zh-CN" dirty="0" smtClean="0">
                    <a:latin typeface="Times New Roman" panose="02020603050405020304" pitchFamily="18" charset="0"/>
                    <a:ea typeface="宋体" panose="02010600030101010101" pitchFamily="2" charset="-122"/>
                  </a:rPr>
                  <a:t>80 (</a:t>
                </a:r>
                <a:r>
                  <a:rPr lang="zh-CN" altLang="en-US" dirty="0" smtClean="0">
                    <a:latin typeface="Times New Roman" panose="02020603050405020304" pitchFamily="18" charset="0"/>
                    <a:ea typeface="宋体" panose="02010600030101010101" pitchFamily="2" charset="-122"/>
                  </a:rPr>
                  <a:t>屈曲</a:t>
                </a:r>
                <a14:m>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23</m:t>
                    </m:r>
                    <m:r>
                      <m:rPr>
                        <m:sty m:val="p"/>
                      </m:rPr>
                      <a:rPr lang="en-US" altLang="zh-CN" i="1">
                        <a:latin typeface="Cambria Math" panose="02040503050406030204" pitchFamily="18" charset="0"/>
                        <a:ea typeface="宋体" panose="02010600030101010101" pitchFamily="2" charset="-122"/>
                        <a:cs typeface="Times New Roman" panose="02020603050405020304" pitchFamily="18" charset="0"/>
                      </a:rPr>
                      <m:t>kN</m:t>
                    </m:r>
                  </m:oMath>
                </a14:m>
                <a:r>
                  <a:rPr lang="en-US" altLang="zh-CN" dirty="0" smtClean="0">
                    <a:latin typeface="Times New Roman" panose="02020603050405020304" pitchFamily="18" charset="0"/>
                    <a:ea typeface="宋体" panose="02010600030101010101" pitchFamily="2" charset="-122"/>
                  </a:rPr>
                  <a:t>)</a:t>
                </a:r>
                <a:endParaRPr lang="zh-CN" altLang="en-US" dirty="0"/>
              </a:p>
            </p:txBody>
          </p:sp>
        </mc:Choice>
        <mc:Fallback xmlns="">
          <p:sp>
            <p:nvSpPr>
              <p:cNvPr id="38" name="矩形 37"/>
              <p:cNvSpPr>
                <a:spLocks noRot="1" noChangeAspect="1" noMove="1" noResize="1" noEditPoints="1" noAdjustHandles="1" noChangeArrowheads="1" noChangeShapeType="1" noTextEdit="1"/>
              </p:cNvSpPr>
              <p:nvPr/>
            </p:nvSpPr>
            <p:spPr>
              <a:xfrm>
                <a:off x="4813023" y="6007239"/>
                <a:ext cx="3217419" cy="369332"/>
              </a:xfrm>
              <a:prstGeom prst="rect">
                <a:avLst/>
              </a:prstGeom>
              <a:blipFill rotWithShape="0">
                <a:blip r:embed="rId10"/>
                <a:stretch>
                  <a:fillRect t="-11475" r="-1139" b="-26230"/>
                </a:stretch>
              </a:blipFill>
            </p:spPr>
            <p:txBody>
              <a:bodyPr/>
              <a:lstStyle/>
              <a:p>
                <a:r>
                  <a:rPr lang="zh-CN" altLang="en-US">
                    <a:noFill/>
                  </a:rPr>
                  <a:t> </a:t>
                </a:r>
              </a:p>
            </p:txBody>
          </p:sp>
        </mc:Fallback>
      </mc:AlternateContent>
      <p:sp>
        <p:nvSpPr>
          <p:cNvPr id="39" name="矩形 38"/>
          <p:cNvSpPr/>
          <p:nvPr/>
        </p:nvSpPr>
        <p:spPr>
          <a:xfrm>
            <a:off x="933268" y="5652966"/>
            <a:ext cx="503664" cy="307777"/>
          </a:xfrm>
          <a:prstGeom prst="rect">
            <a:avLst/>
          </a:prstGeom>
        </p:spPr>
        <p:txBody>
          <a:bodyPr wrap="none">
            <a:spAutoFit/>
          </a:bodyPr>
          <a:lstStyle/>
          <a:p>
            <a:r>
              <a:rPr lang="en-US" altLang="zh-CN" sz="1400" dirty="0" smtClean="0"/>
              <a:t>5kN</a:t>
            </a:r>
            <a:endParaRPr lang="zh-CN" altLang="en-US" sz="1400" dirty="0"/>
          </a:p>
        </p:txBody>
      </p:sp>
      <p:sp>
        <p:nvSpPr>
          <p:cNvPr id="40" name="矩形 39"/>
          <p:cNvSpPr/>
          <p:nvPr/>
        </p:nvSpPr>
        <p:spPr>
          <a:xfrm>
            <a:off x="2685107" y="5662261"/>
            <a:ext cx="603050" cy="307777"/>
          </a:xfrm>
          <a:prstGeom prst="rect">
            <a:avLst/>
          </a:prstGeom>
        </p:spPr>
        <p:txBody>
          <a:bodyPr wrap="none">
            <a:spAutoFit/>
          </a:bodyPr>
          <a:lstStyle/>
          <a:p>
            <a:r>
              <a:rPr lang="en-US" altLang="zh-CN" sz="1400" dirty="0" smtClean="0"/>
              <a:t>17kN</a:t>
            </a:r>
            <a:endParaRPr lang="zh-CN" altLang="en-US" sz="1400" dirty="0"/>
          </a:p>
        </p:txBody>
      </p:sp>
      <p:pic>
        <p:nvPicPr>
          <p:cNvPr id="41" name="图片 40"/>
          <p:cNvPicPr>
            <a:picLocks noChangeAspect="1"/>
          </p:cNvPicPr>
          <p:nvPr/>
        </p:nvPicPr>
        <p:blipFill rotWithShape="1">
          <a:blip r:embed="rId11" cstate="print">
            <a:extLst>
              <a:ext uri="{28A0092B-C50C-407E-A947-70E740481C1C}">
                <a14:useLocalDpi xmlns:a14="http://schemas.microsoft.com/office/drawing/2010/main" val="0"/>
              </a:ext>
            </a:extLst>
          </a:blip>
          <a:srcRect l="25063" b="447"/>
          <a:stretch/>
        </p:blipFill>
        <p:spPr>
          <a:xfrm>
            <a:off x="6509898" y="4127812"/>
            <a:ext cx="1837363" cy="1523163"/>
          </a:xfrm>
          <a:prstGeom prst="rect">
            <a:avLst/>
          </a:prstGeom>
        </p:spPr>
      </p:pic>
      <p:sp>
        <p:nvSpPr>
          <p:cNvPr id="42" name="矩形 41"/>
          <p:cNvSpPr/>
          <p:nvPr/>
        </p:nvSpPr>
        <p:spPr>
          <a:xfrm>
            <a:off x="6981214" y="5650975"/>
            <a:ext cx="603050" cy="307777"/>
          </a:xfrm>
          <a:prstGeom prst="rect">
            <a:avLst/>
          </a:prstGeom>
        </p:spPr>
        <p:txBody>
          <a:bodyPr wrap="none">
            <a:spAutoFit/>
          </a:bodyPr>
          <a:lstStyle/>
          <a:p>
            <a:r>
              <a:rPr lang="en-US" altLang="zh-CN" sz="1400" dirty="0" smtClean="0"/>
              <a:t>23kN</a:t>
            </a:r>
            <a:endParaRPr lang="zh-CN" altLang="en-US" sz="1400" dirty="0"/>
          </a:p>
        </p:txBody>
      </p:sp>
      <p:pic>
        <p:nvPicPr>
          <p:cNvPr id="43" name="图片 42"/>
          <p:cNvPicPr>
            <a:picLocks noChangeAspect="1"/>
          </p:cNvPicPr>
          <p:nvPr/>
        </p:nvPicPr>
        <p:blipFill rotWithShape="1">
          <a:blip r:embed="rId12" cstate="print">
            <a:extLst>
              <a:ext uri="{28A0092B-C50C-407E-A947-70E740481C1C}">
                <a14:useLocalDpi xmlns:a14="http://schemas.microsoft.com/office/drawing/2010/main" val="0"/>
              </a:ext>
            </a:extLst>
          </a:blip>
          <a:srcRect l="25063" b="447"/>
          <a:stretch/>
        </p:blipFill>
        <p:spPr>
          <a:xfrm>
            <a:off x="4588875" y="4127812"/>
            <a:ext cx="1837363" cy="1523163"/>
          </a:xfrm>
          <a:prstGeom prst="rect">
            <a:avLst/>
          </a:prstGeom>
        </p:spPr>
      </p:pic>
      <p:sp>
        <p:nvSpPr>
          <p:cNvPr id="44" name="矩形 43"/>
          <p:cNvSpPr/>
          <p:nvPr/>
        </p:nvSpPr>
        <p:spPr>
          <a:xfrm>
            <a:off x="5097341" y="5650974"/>
            <a:ext cx="603050" cy="307777"/>
          </a:xfrm>
          <a:prstGeom prst="rect">
            <a:avLst/>
          </a:prstGeom>
        </p:spPr>
        <p:txBody>
          <a:bodyPr wrap="none">
            <a:spAutoFit/>
          </a:bodyPr>
          <a:lstStyle/>
          <a:p>
            <a:r>
              <a:rPr lang="en-US" altLang="zh-CN" sz="1400" dirty="0" smtClean="0"/>
              <a:t>16kN</a:t>
            </a:r>
            <a:endParaRPr lang="zh-CN" altLang="en-US" sz="1400" dirty="0"/>
          </a:p>
        </p:txBody>
      </p:sp>
      <mc:AlternateContent xmlns:mc="http://schemas.openxmlformats.org/markup-compatibility/2006" xmlns:a14="http://schemas.microsoft.com/office/drawing/2010/main">
        <mc:Choice Requires="a14">
          <p:sp>
            <p:nvSpPr>
              <p:cNvPr id="45" name="矩形 44"/>
              <p:cNvSpPr/>
              <p:nvPr/>
            </p:nvSpPr>
            <p:spPr>
              <a:xfrm>
                <a:off x="1185100" y="6012030"/>
                <a:ext cx="2531078" cy="369332"/>
              </a:xfrm>
              <a:prstGeom prst="rect">
                <a:avLst/>
              </a:prstGeom>
            </p:spPr>
            <p:txBody>
              <a:bodyPr wrap="none">
                <a:spAutoFit/>
              </a:bodyPr>
              <a:lstStyle/>
              <a:p>
                <a14:m>
                  <m:oMath xmlns:m="http://schemas.openxmlformats.org/officeDocument/2006/math">
                    <m:sSub>
                      <m:sSubPr>
                        <m:ctrlPr>
                          <a:rPr lang="zh-CN" altLang="en-US" i="1" smtClean="0">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r>
                              <a:rPr lang="en-US" altLang="zh-CN"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45</m:t>
                            </m:r>
                            <m:r>
                              <a:rPr lang="zh-CN" altLang="en-US">
                                <a:solidFill>
                                  <a:schemeClr val="tx1">
                                    <a:lumMod val="95000"/>
                                    <a:lumOff val="5000"/>
                                  </a:schemeClr>
                                </a:solidFill>
                                <a:latin typeface="Cambria Math" panose="02040503050406030204" pitchFamily="18" charset="0"/>
                              </a:rPr>
                              <m:t>°</m:t>
                            </m:r>
                          </m:e>
                        </m:d>
                      </m:e>
                      <m:sub>
                        <m:r>
                          <a:rPr lang="zh-CN" altLang="en-US">
                            <a:solidFill>
                              <a:schemeClr val="tx1">
                                <a:lumMod val="95000"/>
                                <a:lumOff val="5000"/>
                              </a:schemeClr>
                            </a:solidFill>
                            <a:latin typeface="Cambria Math" panose="02040503050406030204" pitchFamily="18" charset="0"/>
                          </a:rPr>
                          <m:t>5</m:t>
                        </m:r>
                      </m:sub>
                    </m:sSub>
                    <m:r>
                      <a:rPr lang="zh-CN" altLang="en-US" i="1">
                        <a:solidFill>
                          <a:schemeClr val="tx1">
                            <a:lumMod val="95000"/>
                            <a:lumOff val="5000"/>
                          </a:schemeClr>
                        </a:solidFill>
                        <a:latin typeface="Cambria Math" panose="02040503050406030204" pitchFamily="18" charset="0"/>
                      </a:rPr>
                      <m:t> </m:t>
                    </m:r>
                  </m:oMath>
                </a14:m>
                <a:r>
                  <a:rPr lang="en-US" altLang="zh-CN" dirty="0" smtClean="0">
                    <a:latin typeface="Times New Roman" panose="02020603050405020304" pitchFamily="18" charset="0"/>
                    <a:ea typeface="宋体" panose="02010600030101010101" pitchFamily="2" charset="-122"/>
                  </a:rPr>
                  <a:t>-</a:t>
                </a:r>
                <a:r>
                  <a:rPr lang="az-Cyrl-AZ" altLang="zh-CN" dirty="0" smtClean="0">
                    <a:latin typeface="Times New Roman" panose="02020603050405020304" pitchFamily="18" charset="0"/>
                    <a:ea typeface="宋体" panose="02010600030101010101" pitchFamily="2" charset="-122"/>
                  </a:rPr>
                  <a:t>Ф</a:t>
                </a:r>
                <a:r>
                  <a:rPr lang="en-US" altLang="zh-CN" dirty="0" smtClean="0">
                    <a:latin typeface="Times New Roman" panose="02020603050405020304" pitchFamily="18" charset="0"/>
                    <a:ea typeface="宋体" panose="02010600030101010101" pitchFamily="2" charset="-122"/>
                  </a:rPr>
                  <a:t>100 (</a:t>
                </a:r>
                <a:r>
                  <a:rPr lang="zh-CN" altLang="en-US" dirty="0" smtClean="0">
                    <a:latin typeface="Times New Roman" panose="02020603050405020304" pitchFamily="18" charset="0"/>
                    <a:ea typeface="宋体" panose="02010600030101010101" pitchFamily="2" charset="-122"/>
                  </a:rPr>
                  <a:t>没屈曲</a:t>
                </a:r>
                <a:r>
                  <a:rPr lang="en-US" altLang="zh-CN" dirty="0" smtClean="0">
                    <a:latin typeface="Times New Roman" panose="02020603050405020304" pitchFamily="18" charset="0"/>
                    <a:ea typeface="宋体" panose="02010600030101010101" pitchFamily="2" charset="-122"/>
                  </a:rPr>
                  <a:t>)</a:t>
                </a:r>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1185100" y="6012030"/>
                <a:ext cx="2531078" cy="369332"/>
              </a:xfrm>
              <a:prstGeom prst="rect">
                <a:avLst/>
              </a:prstGeom>
              <a:blipFill rotWithShape="0">
                <a:blip r:embed="rId13"/>
                <a:stretch>
                  <a:fillRect t="-11475" r="-1683" b="-26230"/>
                </a:stretch>
              </a:blipFill>
            </p:spPr>
            <p:txBody>
              <a:bodyPr/>
              <a:lstStyle/>
              <a:p>
                <a:r>
                  <a:rPr lang="zh-CN" altLang="en-US">
                    <a:noFill/>
                  </a:rPr>
                  <a:t> </a:t>
                </a:r>
              </a:p>
            </p:txBody>
          </p:sp>
        </mc:Fallback>
      </mc:AlternateContent>
      <p:sp>
        <p:nvSpPr>
          <p:cNvPr id="46" name="Rectangle 2"/>
          <p:cNvSpPr>
            <a:spLocks noGrp="1" noChangeArrowheads="1"/>
          </p:cNvSpPr>
          <p:nvPr>
            <p:ph type="title"/>
          </p:nvPr>
        </p:nvSpPr>
        <p:spPr>
          <a:xfrm>
            <a:off x="357188" y="548680"/>
            <a:ext cx="507890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实验研究</a:t>
            </a:r>
            <a:r>
              <a:rPr lang="en-US" altLang="zh-CN" sz="2600" dirty="0" smtClean="0">
                <a:latin typeface="Arial" panose="020B0604020202020204" pitchFamily="34" charset="0"/>
                <a:ea typeface="黑体" pitchFamily="2" charset="-122"/>
                <a:cs typeface="Arial" panose="020B0604020202020204" pitchFamily="34" charset="0"/>
              </a:rPr>
              <a:t>(ii)</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Tree>
    <p:extLst>
      <p:ext uri="{BB962C8B-B14F-4D97-AF65-F5344CB8AC3E}">
        <p14:creationId xmlns:p14="http://schemas.microsoft.com/office/powerpoint/2010/main" val="3260136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374086" y="6556854"/>
            <a:ext cx="504056" cy="301146"/>
          </a:xfrm>
        </p:spPr>
        <p:txBody>
          <a:bodyPr/>
          <a:lstStyle/>
          <a:p>
            <a:pPr>
              <a:defRPr/>
            </a:pPr>
            <a:fld id="{06C88229-2361-4A3F-BA53-4D47DBEF09B6}" type="slidenum">
              <a:rPr lang="en-US" altLang="zh-CN" smtClean="0"/>
              <a:pPr>
                <a:defRPr/>
              </a:pPr>
              <a:t>15</a:t>
            </a:fld>
            <a:endParaRPr lang="en-US" altLang="zh-CN" dirty="0"/>
          </a:p>
        </p:txBody>
      </p:sp>
      <p:sp>
        <p:nvSpPr>
          <p:cNvPr id="46" name="Rectangle 2"/>
          <p:cNvSpPr>
            <a:spLocks noGrp="1" noChangeArrowheads="1"/>
          </p:cNvSpPr>
          <p:nvPr>
            <p:ph type="title"/>
          </p:nvPr>
        </p:nvSpPr>
        <p:spPr>
          <a:xfrm>
            <a:off x="357188" y="548680"/>
            <a:ext cx="507890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结果对比分析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25" name="表格 24"/>
          <p:cNvGraphicFramePr>
            <a:graphicFrameLocks noGrp="1"/>
          </p:cNvGraphicFramePr>
          <p:nvPr>
            <p:extLst>
              <p:ext uri="{D42A27DB-BD31-4B8C-83A1-F6EECF244321}">
                <p14:modId xmlns:p14="http://schemas.microsoft.com/office/powerpoint/2010/main" val="3727476602"/>
              </p:ext>
            </p:extLst>
          </p:nvPr>
        </p:nvGraphicFramePr>
        <p:xfrm>
          <a:off x="357188" y="1628800"/>
          <a:ext cx="3926780" cy="853440"/>
        </p:xfrm>
        <a:graphic>
          <a:graphicData uri="http://schemas.openxmlformats.org/drawingml/2006/table">
            <a:tbl>
              <a:tblPr firstRow="1" firstCol="1" bandRow="1">
                <a:tableStyleId>{284E427A-3D55-4303-BF80-6455036E1DE7}</a:tableStyleId>
              </a:tblPr>
              <a:tblGrid>
                <a:gridCol w="877570"/>
                <a:gridCol w="1032986"/>
                <a:gridCol w="936104"/>
                <a:gridCol w="1080120"/>
              </a:tblGrid>
              <a:tr h="0">
                <a:tc>
                  <a:txBody>
                    <a:bodyPr/>
                    <a:lstStyle/>
                    <a:p>
                      <a:pPr algn="ctr">
                        <a:spcAft>
                          <a:spcPts val="0"/>
                        </a:spcAft>
                      </a:pPr>
                      <a:r>
                        <a:rPr lang="en-US" sz="1400" kern="100" dirty="0" err="1" smtClean="0">
                          <a:effectLst/>
                          <a:latin typeface="Times New Roman" panose="02020603050405020304" pitchFamily="18" charset="0"/>
                          <a:cs typeface="Times New Roman" panose="02020603050405020304" pitchFamily="18" charset="0"/>
                        </a:rPr>
                        <a:t>F</a:t>
                      </a:r>
                      <a:r>
                        <a:rPr lang="en-US" sz="1400" kern="100" baseline="-25000" dirty="0" err="1" smtClean="0">
                          <a:effectLst/>
                          <a:latin typeface="Times New Roman" panose="02020603050405020304" pitchFamily="18" charset="0"/>
                          <a:cs typeface="Times New Roman" panose="02020603050405020304" pitchFamily="18" charset="0"/>
                        </a:rPr>
                        <a:t>m</a:t>
                      </a:r>
                      <a:r>
                        <a:rPr lang="en-US" altLang="zh-CN" sz="1400" kern="100" dirty="0" smtClean="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kN)</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Ф=60mm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80mm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100mm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a:t>
                      </a:r>
                      <a:r>
                        <a:rPr lang="en-US" sz="1400" kern="100" baseline="-25000" dirty="0">
                          <a:effectLst/>
                          <a:latin typeface="Times New Roman" panose="02020603050405020304" pitchFamily="18" charset="0"/>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 22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[0/90]</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53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42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21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[45/-45]</a:t>
                      </a:r>
                      <a:r>
                        <a:rPr lang="en-US" sz="1400" kern="100" baseline="-25000">
                          <a:effectLst/>
                          <a:latin typeface="Times New Roman" panose="02020603050405020304" pitchFamily="18" charset="0"/>
                          <a:cs typeface="Times New Roman" panose="02020603050405020304" pitchFamily="18" charset="0"/>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920594852"/>
              </p:ext>
            </p:extLst>
          </p:nvPr>
        </p:nvGraphicFramePr>
        <p:xfrm>
          <a:off x="4721155" y="1518190"/>
          <a:ext cx="3926780" cy="853440"/>
        </p:xfrm>
        <a:graphic>
          <a:graphicData uri="http://schemas.openxmlformats.org/drawingml/2006/table">
            <a:tbl>
              <a:tblPr firstRow="1" firstCol="1" bandRow="1">
                <a:tableStyleId>{9D7B26C5-4107-4FEC-AEDC-1716B250A1EF}</a:tableStyleId>
              </a:tblPr>
              <a:tblGrid>
                <a:gridCol w="877570"/>
                <a:gridCol w="1032986"/>
                <a:gridCol w="936104"/>
                <a:gridCol w="1080120"/>
              </a:tblGrid>
              <a:tr h="181160">
                <a:tc>
                  <a:txBody>
                    <a:bodyPr/>
                    <a:lstStyle/>
                    <a:p>
                      <a:pPr algn="ctr">
                        <a:spcAft>
                          <a:spcPts val="0"/>
                        </a:spcAft>
                      </a:pPr>
                      <a:r>
                        <a:rPr lang="en-US" sz="1400" kern="100" dirty="0" err="1" smtClean="0">
                          <a:effectLst/>
                          <a:latin typeface="Times New Roman" panose="02020603050405020304" pitchFamily="18" charset="0"/>
                          <a:cs typeface="Times New Roman" panose="02020603050405020304" pitchFamily="18" charset="0"/>
                        </a:rPr>
                        <a:t>F</a:t>
                      </a:r>
                      <a:r>
                        <a:rPr lang="en-US" sz="1400" kern="100" baseline="-25000" dirty="0" err="1" smtClean="0">
                          <a:effectLst/>
                          <a:latin typeface="Times New Roman" panose="02020603050405020304" pitchFamily="18" charset="0"/>
                          <a:cs typeface="Times New Roman" panose="02020603050405020304" pitchFamily="18" charset="0"/>
                        </a:rPr>
                        <a:t>m</a:t>
                      </a:r>
                      <a:r>
                        <a:rPr lang="en-US" altLang="zh-CN" sz="1400" kern="100" dirty="0" smtClean="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kN)</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Ф=60mm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80mm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100mm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a:t>
                      </a:r>
                      <a:r>
                        <a:rPr lang="en-US" sz="1400" kern="100" baseline="-25000" dirty="0">
                          <a:effectLst/>
                          <a:latin typeface="Times New Roman" panose="02020603050405020304" pitchFamily="18" charset="0"/>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41.93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24.40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17.12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[0/90]</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80.73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36.72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22.54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[45/-45]</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55.01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29.79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20.27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r>
            </a:tbl>
          </a:graphicData>
        </a:graphic>
      </p:graphicFrame>
      <p:sp>
        <p:nvSpPr>
          <p:cNvPr id="30" name="矩形 29"/>
          <p:cNvSpPr/>
          <p:nvPr/>
        </p:nvSpPr>
        <p:spPr>
          <a:xfrm>
            <a:off x="308474" y="1321023"/>
            <a:ext cx="2698175" cy="307777"/>
          </a:xfrm>
          <a:prstGeom prst="rect">
            <a:avLst/>
          </a:prstGeom>
        </p:spPr>
        <p:txBody>
          <a:bodyPr wrap="none">
            <a:spAutoFit/>
          </a:bodyPr>
          <a:lstStyle/>
          <a:p>
            <a:r>
              <a:rPr lang="zh-CN" altLang="en-US" sz="1400" b="1" dirty="0">
                <a:latin typeface="Times New Roman" panose="02020603050405020304" pitchFamily="18" charset="0"/>
                <a:ea typeface="+mn-ea"/>
                <a:cs typeface="Times New Roman" panose="02020603050405020304" pitchFamily="18" charset="0"/>
              </a:rPr>
              <a:t>局部</a:t>
            </a:r>
            <a:r>
              <a:rPr lang="zh-CN" altLang="en-US" sz="1400" b="1" dirty="0" smtClean="0">
                <a:latin typeface="Times New Roman" panose="02020603050405020304" pitchFamily="18" charset="0"/>
                <a:ea typeface="+mn-ea"/>
                <a:cs typeface="Times New Roman" panose="02020603050405020304" pitchFamily="18" charset="0"/>
              </a:rPr>
              <a:t>屈曲临界荷载实验测试结果</a:t>
            </a:r>
            <a:endParaRPr lang="zh-CN" altLang="en-US" sz="1400" dirty="0">
              <a:latin typeface="Times New Roman" panose="02020603050405020304" pitchFamily="18" charset="0"/>
              <a:ea typeface="+mn-ea"/>
              <a:cs typeface="Times New Roman" panose="02020603050405020304" pitchFamily="18" charset="0"/>
            </a:endParaRPr>
          </a:p>
        </p:txBody>
      </p:sp>
      <p:sp>
        <p:nvSpPr>
          <p:cNvPr id="31" name="矩形 30"/>
          <p:cNvSpPr/>
          <p:nvPr/>
        </p:nvSpPr>
        <p:spPr>
          <a:xfrm>
            <a:off x="4564880" y="1210636"/>
            <a:ext cx="3057247" cy="307777"/>
          </a:xfrm>
          <a:prstGeom prst="rect">
            <a:avLst/>
          </a:prstGeom>
        </p:spPr>
        <p:txBody>
          <a:bodyPr wrap="none">
            <a:spAutoFit/>
          </a:bodyPr>
          <a:lstStyle/>
          <a:p>
            <a:r>
              <a:rPr lang="zh-CN" altLang="en-US" sz="1400" b="1" dirty="0">
                <a:latin typeface="Times New Roman" panose="02020603050405020304" pitchFamily="18" charset="0"/>
                <a:cs typeface="Times New Roman" panose="02020603050405020304" pitchFamily="18" charset="0"/>
              </a:rPr>
              <a:t>局部屈曲临界荷载</a:t>
            </a:r>
            <a:r>
              <a:rPr lang="zh-CN" altLang="en-US" sz="1400" b="1" dirty="0" smtClean="0">
                <a:latin typeface="Times New Roman" panose="02020603050405020304" pitchFamily="18" charset="0"/>
                <a:ea typeface="+mn-ea"/>
                <a:cs typeface="Times New Roman" panose="02020603050405020304" pitchFamily="18" charset="0"/>
              </a:rPr>
              <a:t>荷载数值模拟结果</a:t>
            </a:r>
            <a:endParaRPr lang="zh-CN" altLang="en-US" sz="1400" dirty="0">
              <a:latin typeface="Times New Roman" panose="02020603050405020304" pitchFamily="18" charset="0"/>
              <a:ea typeface="+mn-ea"/>
              <a:cs typeface="Times New Roman" panose="02020603050405020304" pitchFamily="18" charset="0"/>
            </a:endParaRPr>
          </a:p>
        </p:txBody>
      </p:sp>
      <p:pic>
        <p:nvPicPr>
          <p:cNvPr id="10" name="图片 9" descr="E:\Chen\work of PHD\Experiment\Buckle and strength test of laminates with circular cutout by tension load\Experiments\[0]10层合板结果对比.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88" y="2708920"/>
            <a:ext cx="2893928" cy="2736304"/>
          </a:xfrm>
          <a:prstGeom prst="rect">
            <a:avLst/>
          </a:prstGeom>
          <a:noFill/>
          <a:ln>
            <a:noFill/>
          </a:ln>
        </p:spPr>
      </p:pic>
      <p:pic>
        <p:nvPicPr>
          <p:cNvPr id="11" name="图片 10" descr="E:\Chen\work of PHD\Experiment\Buckle and strength test of laminates with circular cutout by tension load\Experiments\[0_90]5层合板结果对比.ti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8230" y="2708920"/>
            <a:ext cx="2991476" cy="2691627"/>
          </a:xfrm>
          <a:prstGeom prst="rect">
            <a:avLst/>
          </a:prstGeom>
          <a:noFill/>
          <a:ln>
            <a:noFill/>
          </a:ln>
        </p:spPr>
      </p:pic>
      <p:pic>
        <p:nvPicPr>
          <p:cNvPr id="12" name="图片 11" descr="E:\Chen\work of PHD\Experiment\Buckle and strength test of laminates with circular cutout by tension load\Experiments\[45_-45]5层合板结果对比.ti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2510" y="2708920"/>
            <a:ext cx="3285993" cy="2736304"/>
          </a:xfrm>
          <a:prstGeom prst="rect">
            <a:avLst/>
          </a:prstGeom>
          <a:noFill/>
          <a:ln>
            <a:noFill/>
          </a:ln>
        </p:spPr>
      </p:pic>
      <p:sp>
        <p:nvSpPr>
          <p:cNvPr id="5" name="矩形 4"/>
          <p:cNvSpPr/>
          <p:nvPr/>
        </p:nvSpPr>
        <p:spPr>
          <a:xfrm>
            <a:off x="-39365" y="5607548"/>
            <a:ext cx="9183365" cy="348813"/>
          </a:xfrm>
          <a:prstGeom prst="rect">
            <a:avLst/>
          </a:prstGeom>
        </p:spPr>
        <p:txBody>
          <a:bodyPr wrap="square">
            <a:spAutoFit/>
          </a:bodyPr>
          <a:lstStyle/>
          <a:p>
            <a:pPr indent="127000" algn="ctr">
              <a:lnSpc>
                <a:spcPts val="2000"/>
              </a:lnSpc>
              <a:spcAft>
                <a:spcPts val="0"/>
              </a:spcAft>
            </a:pPr>
            <a:r>
              <a:rPr lang="en-US" altLang="zh-CN" kern="100" dirty="0">
                <a:latin typeface="Times New Roman" panose="02020603050405020304" pitchFamily="18" charset="0"/>
                <a:ea typeface="宋体" panose="02010600030101010101" pitchFamily="2" charset="-122"/>
              </a:rPr>
              <a:t>(a) [0]</a:t>
            </a:r>
            <a:r>
              <a:rPr lang="en-US" altLang="zh-CN" kern="100" baseline="-25000" dirty="0">
                <a:latin typeface="Times New Roman" panose="02020603050405020304" pitchFamily="18" charset="0"/>
                <a:ea typeface="宋体" panose="02010600030101010101" pitchFamily="2" charset="-122"/>
              </a:rPr>
              <a:t>10</a:t>
            </a:r>
            <a:r>
              <a:rPr lang="zh-CN" altLang="zh-CN" kern="100" dirty="0">
                <a:latin typeface="Times New Roman" panose="02020603050405020304" pitchFamily="18" charset="0"/>
                <a:ea typeface="宋体" panose="02010600030101010101" pitchFamily="2" charset="-122"/>
              </a:rPr>
              <a:t>铺层的开口板</a:t>
            </a:r>
            <a:r>
              <a:rPr lang="en-US" altLang="zh-CN" kern="100" dirty="0">
                <a:latin typeface="Times New Roman" panose="02020603050405020304" pitchFamily="18" charset="0"/>
                <a:ea typeface="宋体" panose="02010600030101010101" pitchFamily="2" charset="-122"/>
              </a:rPr>
              <a:t> </a:t>
            </a:r>
            <a:r>
              <a:rPr lang="en-US" altLang="zh-CN" kern="100" dirty="0" smtClean="0">
                <a:latin typeface="Times New Roman" panose="02020603050405020304" pitchFamily="18" charset="0"/>
                <a:ea typeface="宋体" panose="02010600030101010101" pitchFamily="2" charset="-122"/>
              </a:rPr>
              <a:t>                </a:t>
            </a:r>
            <a:r>
              <a:rPr lang="en-US" altLang="zh-CN" kern="100" dirty="0">
                <a:latin typeface="Times New Roman" panose="02020603050405020304" pitchFamily="18" charset="0"/>
                <a:ea typeface="宋体" panose="02010600030101010101" pitchFamily="2" charset="-122"/>
              </a:rPr>
              <a:t>(b) [0/90]</a:t>
            </a:r>
            <a:r>
              <a:rPr lang="en-US" altLang="zh-CN" kern="100" baseline="-25000" dirty="0">
                <a:latin typeface="Times New Roman" panose="02020603050405020304" pitchFamily="18" charset="0"/>
                <a:ea typeface="宋体" panose="02010600030101010101" pitchFamily="2" charset="-122"/>
              </a:rPr>
              <a:t>5</a:t>
            </a:r>
            <a:r>
              <a:rPr lang="zh-CN" altLang="zh-CN" kern="100" dirty="0">
                <a:latin typeface="Times New Roman" panose="02020603050405020304" pitchFamily="18" charset="0"/>
                <a:ea typeface="宋体" panose="02010600030101010101" pitchFamily="2" charset="-122"/>
              </a:rPr>
              <a:t>铺层的开口</a:t>
            </a:r>
            <a:r>
              <a:rPr lang="zh-CN" altLang="zh-CN" kern="100" dirty="0" smtClean="0">
                <a:latin typeface="Times New Roman" panose="02020603050405020304" pitchFamily="18" charset="0"/>
                <a:ea typeface="宋体" panose="02010600030101010101" pitchFamily="2" charset="-122"/>
              </a:rPr>
              <a:t>板</a:t>
            </a:r>
            <a:r>
              <a:rPr lang="en-US" altLang="zh-CN" kern="100" dirty="0" smtClean="0">
                <a:latin typeface="Times New Roman" panose="02020603050405020304" pitchFamily="18" charset="0"/>
                <a:ea typeface="宋体" panose="02010600030101010101" pitchFamily="2" charset="-122"/>
              </a:rPr>
              <a:t>               </a:t>
            </a:r>
            <a:r>
              <a:rPr lang="en-US" altLang="zh-CN" kern="100" dirty="0">
                <a:latin typeface="Times New Roman" panose="02020603050405020304" pitchFamily="18" charset="0"/>
                <a:ea typeface="宋体" panose="02010600030101010101" pitchFamily="2" charset="-122"/>
              </a:rPr>
              <a:t>(c) [45/-45]</a:t>
            </a:r>
            <a:r>
              <a:rPr lang="en-US" altLang="zh-CN" kern="100" baseline="-25000" dirty="0">
                <a:latin typeface="Times New Roman" panose="02020603050405020304" pitchFamily="18" charset="0"/>
                <a:ea typeface="宋体" panose="02010600030101010101" pitchFamily="2" charset="-122"/>
              </a:rPr>
              <a:t>5</a:t>
            </a:r>
            <a:r>
              <a:rPr lang="zh-CN" altLang="zh-CN" kern="100" dirty="0">
                <a:latin typeface="Times New Roman" panose="02020603050405020304" pitchFamily="18" charset="0"/>
                <a:ea typeface="宋体" panose="02010600030101010101" pitchFamily="2" charset="-122"/>
              </a:rPr>
              <a:t>铺层的开口板</a:t>
            </a:r>
            <a:endParaRPr lang="zh-CN" altLang="zh-CN" sz="2000" kern="100" dirty="0">
              <a:effectLst/>
              <a:latin typeface="Times New Roman" panose="02020603050405020304" pitchFamily="18" charset="0"/>
              <a:ea typeface="宋体" panose="02010600030101010101" pitchFamily="2" charset="-122"/>
            </a:endParaRPr>
          </a:p>
        </p:txBody>
      </p:sp>
      <p:sp>
        <p:nvSpPr>
          <p:cNvPr id="6" name="矩形 5"/>
          <p:cNvSpPr/>
          <p:nvPr/>
        </p:nvSpPr>
        <p:spPr>
          <a:xfrm>
            <a:off x="360856" y="6062746"/>
            <a:ext cx="2165978" cy="369332"/>
          </a:xfrm>
          <a:prstGeom prst="rect">
            <a:avLst/>
          </a:prstGeom>
        </p:spPr>
        <p:txBody>
          <a:bodyPr wrap="none">
            <a:spAutoFit/>
          </a:bodyPr>
          <a:lstStyle/>
          <a:p>
            <a:r>
              <a:rPr lang="zh-CN" altLang="en-US" kern="100" dirty="0" smtClean="0">
                <a:latin typeface="Times New Roman" panose="02020603050405020304" pitchFamily="18" charset="0"/>
                <a:ea typeface="宋体" panose="02010600030101010101" pitchFamily="2" charset="-122"/>
              </a:rPr>
              <a:t>最大相对误差</a:t>
            </a:r>
            <a:r>
              <a:rPr lang="en-US" altLang="zh-CN" kern="100" dirty="0" smtClean="0">
                <a:latin typeface="Times New Roman" panose="02020603050405020304" pitchFamily="18" charset="0"/>
                <a:ea typeface="宋体" panose="02010600030101010101" pitchFamily="2" charset="-122"/>
              </a:rPr>
              <a:t>21.4%</a:t>
            </a:r>
            <a:endParaRPr lang="zh-CN" altLang="en-US" dirty="0"/>
          </a:p>
        </p:txBody>
      </p:sp>
      <p:sp>
        <p:nvSpPr>
          <p:cNvPr id="15" name="矩形 14"/>
          <p:cNvSpPr/>
          <p:nvPr/>
        </p:nvSpPr>
        <p:spPr>
          <a:xfrm>
            <a:off x="3270118" y="6062746"/>
            <a:ext cx="2165978" cy="646331"/>
          </a:xfrm>
          <a:prstGeom prst="rect">
            <a:avLst/>
          </a:prstGeom>
        </p:spPr>
        <p:txBody>
          <a:bodyPr wrap="none">
            <a:spAutoFit/>
          </a:bodyPr>
          <a:lstStyle/>
          <a:p>
            <a:r>
              <a:rPr lang="zh-CN" altLang="en-US" kern="100" dirty="0" smtClean="0">
                <a:latin typeface="Times New Roman" panose="02020603050405020304" pitchFamily="18" charset="0"/>
                <a:ea typeface="宋体" panose="02010600030101010101" pitchFamily="2" charset="-122"/>
              </a:rPr>
              <a:t>最大相对误差</a:t>
            </a:r>
            <a:r>
              <a:rPr lang="en-US" altLang="zh-CN" kern="100" dirty="0" smtClean="0">
                <a:latin typeface="Times New Roman" panose="02020603050405020304" pitchFamily="18" charset="0"/>
                <a:ea typeface="宋体" panose="02010600030101010101" pitchFamily="2" charset="-122"/>
              </a:rPr>
              <a:t>34.3%</a:t>
            </a:r>
          </a:p>
          <a:p>
            <a:r>
              <a:rPr lang="en-US" altLang="zh-CN" kern="100" dirty="0">
                <a:latin typeface="Times New Roman" panose="02020603050405020304" pitchFamily="18" charset="0"/>
                <a:ea typeface="宋体" panose="02010600030101010101" pitchFamily="2" charset="-122"/>
              </a:rPr>
              <a:t> </a:t>
            </a:r>
            <a:r>
              <a:rPr lang="en-US" altLang="zh-CN" kern="100" dirty="0" smtClean="0">
                <a:latin typeface="Times New Roman" panose="02020603050405020304" pitchFamily="18" charset="0"/>
                <a:ea typeface="宋体" panose="02010600030101010101" pitchFamily="2" charset="-122"/>
              </a:rPr>
              <a:t>          12.6%</a:t>
            </a:r>
            <a:endParaRPr lang="zh-CN" altLang="en-US" dirty="0"/>
          </a:p>
        </p:txBody>
      </p:sp>
      <p:sp>
        <p:nvSpPr>
          <p:cNvPr id="16" name="矩形 15"/>
          <p:cNvSpPr/>
          <p:nvPr/>
        </p:nvSpPr>
        <p:spPr>
          <a:xfrm>
            <a:off x="6712164" y="6045717"/>
            <a:ext cx="2165978" cy="646331"/>
          </a:xfrm>
          <a:prstGeom prst="rect">
            <a:avLst/>
          </a:prstGeom>
        </p:spPr>
        <p:txBody>
          <a:bodyPr wrap="none">
            <a:spAutoFit/>
          </a:bodyPr>
          <a:lstStyle/>
          <a:p>
            <a:r>
              <a:rPr lang="zh-CN" altLang="en-US" kern="100" dirty="0" smtClean="0">
                <a:latin typeface="Times New Roman" panose="02020603050405020304" pitchFamily="18" charset="0"/>
                <a:ea typeface="宋体" panose="02010600030101010101" pitchFamily="2" charset="-122"/>
              </a:rPr>
              <a:t>最大相对误差</a:t>
            </a:r>
            <a:r>
              <a:rPr lang="en-US" altLang="zh-CN" kern="100" dirty="0" smtClean="0">
                <a:latin typeface="Times New Roman" panose="02020603050405020304" pitchFamily="18" charset="0"/>
                <a:ea typeface="宋体" panose="02010600030101010101" pitchFamily="2" charset="-122"/>
              </a:rPr>
              <a:t>49.1%</a:t>
            </a:r>
          </a:p>
          <a:p>
            <a:r>
              <a:rPr lang="en-US" altLang="zh-CN" kern="100" dirty="0">
                <a:latin typeface="Times New Roman" panose="02020603050405020304" pitchFamily="18" charset="0"/>
                <a:ea typeface="宋体" panose="02010600030101010101" pitchFamily="2" charset="-122"/>
              </a:rPr>
              <a:t> </a:t>
            </a:r>
            <a:r>
              <a:rPr lang="en-US" altLang="zh-CN" kern="100" dirty="0" smtClean="0">
                <a:latin typeface="Times New Roman" panose="02020603050405020304" pitchFamily="18" charset="0"/>
                <a:ea typeface="宋体" panose="02010600030101010101" pitchFamily="2" charset="-122"/>
              </a:rPr>
              <a:t>            36.2%</a:t>
            </a:r>
            <a:endParaRPr lang="zh-CN" altLang="en-US" dirty="0"/>
          </a:p>
        </p:txBody>
      </p:sp>
    </p:spTree>
    <p:extLst>
      <p:ext uri="{BB962C8B-B14F-4D97-AF65-F5344CB8AC3E}">
        <p14:creationId xmlns:p14="http://schemas.microsoft.com/office/powerpoint/2010/main" val="56372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374086" y="6556854"/>
            <a:ext cx="504056" cy="301146"/>
          </a:xfrm>
        </p:spPr>
        <p:txBody>
          <a:bodyPr/>
          <a:lstStyle/>
          <a:p>
            <a:pPr>
              <a:defRPr/>
            </a:pPr>
            <a:fld id="{06C88229-2361-4A3F-BA53-4D47DBEF09B6}" type="slidenum">
              <a:rPr lang="en-US" altLang="zh-CN" smtClean="0"/>
              <a:pPr>
                <a:defRPr/>
              </a:pPr>
              <a:t>16</a:t>
            </a:fld>
            <a:endParaRPr lang="en-US" altLang="zh-CN" dirty="0"/>
          </a:p>
        </p:txBody>
      </p:sp>
      <p:sp>
        <p:nvSpPr>
          <p:cNvPr id="46" name="Rectangle 2"/>
          <p:cNvSpPr>
            <a:spLocks noGrp="1" noChangeArrowheads="1"/>
          </p:cNvSpPr>
          <p:nvPr>
            <p:ph type="title"/>
          </p:nvPr>
        </p:nvSpPr>
        <p:spPr>
          <a:xfrm>
            <a:off x="357188" y="548680"/>
            <a:ext cx="507890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2.5. </a:t>
            </a:r>
            <a:r>
              <a:rPr lang="zh-CN" altLang="en-US" sz="2600" dirty="0" smtClean="0">
                <a:latin typeface="Arial" panose="020B0604020202020204" pitchFamily="34" charset="0"/>
                <a:ea typeface="黑体" pitchFamily="2" charset="-122"/>
                <a:cs typeface="Arial" panose="020B0604020202020204" pitchFamily="34" charset="0"/>
              </a:rPr>
              <a:t>本章小结</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 name="矩形 1"/>
          <p:cNvSpPr/>
          <p:nvPr/>
        </p:nvSpPr>
        <p:spPr>
          <a:xfrm>
            <a:off x="77541" y="4563892"/>
            <a:ext cx="8569668" cy="923330"/>
          </a:xfrm>
          <a:prstGeom prst="rect">
            <a:avLst/>
          </a:prstGeom>
        </p:spPr>
        <p:txBody>
          <a:bodyPr wrap="square">
            <a:spAutoFit/>
          </a:bodyPr>
          <a:lstStyle/>
          <a:p>
            <a:r>
              <a:rPr lang="zh-CN" altLang="en-US" dirty="0" smtClean="0">
                <a:solidFill>
                  <a:srgbClr val="FF0000"/>
                </a:solidFill>
                <a:latin typeface="Times New Roman" panose="02020603050405020304" pitchFamily="18" charset="0"/>
                <a:ea typeface="+mn-ea"/>
                <a:cs typeface="Times New Roman" panose="02020603050405020304" pitchFamily="18" charset="0"/>
              </a:rPr>
              <a:t>复合材料</a:t>
            </a:r>
            <a:r>
              <a:rPr lang="zh-CN" altLang="en-US" dirty="0">
                <a:solidFill>
                  <a:srgbClr val="FF0000"/>
                </a:solidFill>
                <a:latin typeface="Times New Roman" panose="02020603050405020304" pitchFamily="18" charset="0"/>
                <a:ea typeface="+mn-ea"/>
                <a:cs typeface="Times New Roman" panose="02020603050405020304" pitchFamily="18" charset="0"/>
              </a:rPr>
              <a:t>大开口层合板的局部屈曲与加载</a:t>
            </a:r>
            <a:r>
              <a:rPr lang="zh-CN" altLang="en-US" dirty="0" smtClean="0">
                <a:solidFill>
                  <a:srgbClr val="FF0000"/>
                </a:solidFill>
                <a:latin typeface="Times New Roman" panose="02020603050405020304" pitchFamily="18" charset="0"/>
                <a:ea typeface="+mn-ea"/>
                <a:cs typeface="Times New Roman" panose="02020603050405020304" pitchFamily="18" charset="0"/>
              </a:rPr>
              <a:t>方式、开口尺寸及材料</a:t>
            </a:r>
            <a:r>
              <a:rPr lang="zh-CN" altLang="en-US" dirty="0">
                <a:solidFill>
                  <a:srgbClr val="FF0000"/>
                </a:solidFill>
                <a:latin typeface="Times New Roman" panose="02020603050405020304" pitchFamily="18" charset="0"/>
                <a:ea typeface="+mn-ea"/>
                <a:cs typeface="Times New Roman" panose="02020603050405020304" pitchFamily="18" charset="0"/>
              </a:rPr>
              <a:t>的铺层方式</a:t>
            </a:r>
            <a:r>
              <a:rPr lang="zh-CN" altLang="en-US" dirty="0" smtClean="0">
                <a:solidFill>
                  <a:srgbClr val="FF0000"/>
                </a:solidFill>
                <a:latin typeface="Times New Roman" panose="02020603050405020304" pitchFamily="18" charset="0"/>
                <a:ea typeface="+mn-ea"/>
                <a:cs typeface="Times New Roman" panose="02020603050405020304" pitchFamily="18" charset="0"/>
              </a:rPr>
              <a:t>密切相关；而且</a:t>
            </a:r>
            <a:r>
              <a:rPr lang="zh-CN" altLang="en-US" dirty="0">
                <a:solidFill>
                  <a:srgbClr val="FF0000"/>
                </a:solidFill>
                <a:latin typeface="Times New Roman" panose="02020603050405020304" pitchFamily="18" charset="0"/>
                <a:ea typeface="+mn-ea"/>
                <a:cs typeface="Times New Roman" panose="02020603050405020304" pitchFamily="18" charset="0"/>
              </a:rPr>
              <a:t>相对于小开口复合材料层合板，大开口的局部屈曲是影响结构安全性的关键之一。</a:t>
            </a:r>
          </a:p>
        </p:txBody>
      </p:sp>
      <mc:AlternateContent xmlns:mc="http://schemas.openxmlformats.org/markup-compatibility/2006">
        <mc:Choice xmlns:a14="http://schemas.microsoft.com/office/drawing/2010/main" Requires="a14">
          <p:sp>
            <p:nvSpPr>
              <p:cNvPr id="3" name="矩形 2"/>
              <p:cNvSpPr/>
              <p:nvPr/>
            </p:nvSpPr>
            <p:spPr>
              <a:xfrm>
                <a:off x="2716" y="1398045"/>
                <a:ext cx="8371370" cy="3019545"/>
              </a:xfrm>
              <a:prstGeom prst="rect">
                <a:avLst/>
              </a:prstGeom>
            </p:spPr>
            <p:txBody>
              <a:bodyPr wrap="square">
                <a:spAutoFit/>
              </a:bodyPr>
              <a:lstStyle/>
              <a:p>
                <a:pPr indent="127000" algn="just">
                  <a:lnSpc>
                    <a:spcPct val="150000"/>
                  </a:lnSpc>
                  <a:spcAft>
                    <a:spcPts val="0"/>
                  </a:spcAft>
                </a:pPr>
                <a:r>
                  <a:rPr lang="zh-CN" altLang="zh-CN" kern="100" dirty="0">
                    <a:latin typeface="Times New Roman" panose="02020603050405020304" pitchFamily="18" charset="0"/>
                    <a:ea typeface="宋体" panose="02010600030101010101" pitchFamily="2" charset="-122"/>
                  </a:rPr>
                  <a:t>（</a:t>
                </a:r>
                <a:r>
                  <a:rPr lang="en-US" altLang="zh-CN" kern="100" dirty="0">
                    <a:effectLst/>
                    <a:latin typeface="Times New Roman" panose="02020603050405020304" pitchFamily="18" charset="0"/>
                    <a:ea typeface="宋体" panose="02010600030101010101" pitchFamily="2" charset="-122"/>
                  </a:rPr>
                  <a:t>1</a:t>
                </a:r>
                <a:r>
                  <a:rPr lang="zh-CN" altLang="zh-CN" kern="100" dirty="0">
                    <a:effectLst/>
                    <a:latin typeface="Times New Roman" panose="02020603050405020304" pitchFamily="18" charset="0"/>
                    <a:ea typeface="宋体" panose="02010600030101010101" pitchFamily="2" charset="-122"/>
                  </a:rPr>
                  <a:t>）</a:t>
                </a:r>
                <a:r>
                  <a:rPr lang="zh-CN" altLang="zh-CN" kern="100" dirty="0">
                    <a:solidFill>
                      <a:srgbClr val="0000FF"/>
                    </a:solidFill>
                    <a:effectLst/>
                    <a:latin typeface="Times New Roman" panose="02020603050405020304" pitchFamily="18" charset="0"/>
                    <a:ea typeface="宋体" panose="02010600030101010101" pitchFamily="2" charset="-122"/>
                  </a:rPr>
                  <a:t>开口孔径</a:t>
                </a:r>
                <a:r>
                  <a:rPr lang="zh-CN" altLang="zh-CN" kern="100" dirty="0">
                    <a:effectLst/>
                    <a:latin typeface="Times New Roman" panose="02020603050405020304" pitchFamily="18" charset="0"/>
                    <a:ea typeface="宋体" panose="02010600030101010101" pitchFamily="2" charset="-122"/>
                  </a:rPr>
                  <a:t>对受拉伸加载的开口层合板局部屈曲具有较大影响，局部屈曲临界荷载与开口孔径呈</a:t>
                </a:r>
                <a:r>
                  <a:rPr lang="zh-CN" altLang="zh-CN" kern="100" dirty="0">
                    <a:solidFill>
                      <a:srgbClr val="0000FF"/>
                    </a:solidFill>
                    <a:effectLst/>
                    <a:latin typeface="Times New Roman" panose="02020603050405020304" pitchFamily="18" charset="0"/>
                    <a:ea typeface="宋体" panose="02010600030101010101" pitchFamily="2" charset="-122"/>
                  </a:rPr>
                  <a:t>幂函数关系</a:t>
                </a:r>
                <a:r>
                  <a:rPr lang="zh-CN" altLang="zh-CN" kern="100" dirty="0">
                    <a:effectLst/>
                    <a:latin typeface="Times New Roman" panose="02020603050405020304" pitchFamily="18" charset="0"/>
                    <a:ea typeface="宋体" panose="02010600030101010101" pitchFamily="2" charset="-122"/>
                  </a:rPr>
                  <a:t>，幂指数与</a:t>
                </a:r>
                <a:r>
                  <a:rPr lang="zh-CN" altLang="zh-CN" kern="100" dirty="0">
                    <a:solidFill>
                      <a:srgbClr val="0000FF"/>
                    </a:solidFill>
                    <a:effectLst/>
                    <a:latin typeface="Times New Roman" panose="02020603050405020304" pitchFamily="18" charset="0"/>
                    <a:ea typeface="宋体" panose="02010600030101010101" pitchFamily="2" charset="-122"/>
                  </a:rPr>
                  <a:t>铺层方式</a:t>
                </a:r>
                <a:r>
                  <a:rPr lang="zh-CN" altLang="zh-CN" kern="100" dirty="0">
                    <a:effectLst/>
                    <a:latin typeface="Times New Roman" panose="02020603050405020304" pitchFamily="18" charset="0"/>
                    <a:ea typeface="宋体" panose="02010600030101010101" pitchFamily="2" charset="-122"/>
                  </a:rPr>
                  <a:t>密切相关。</a:t>
                </a:r>
              </a:p>
              <a:p>
                <a:pPr indent="127000" algn="just">
                  <a:lnSpc>
                    <a:spcPct val="150000"/>
                  </a:lnSpc>
                  <a:spcAft>
                    <a:spcPts val="0"/>
                  </a:spcAft>
                </a:pPr>
                <a:r>
                  <a:rPr lang="zh-CN" altLang="zh-CN" kern="100" dirty="0">
                    <a:effectLst/>
                    <a:latin typeface="Times New Roman" panose="02020603050405020304" pitchFamily="18" charset="0"/>
                    <a:ea typeface="宋体" panose="02010600030101010101" pitchFamily="2" charset="-122"/>
                  </a:rPr>
                  <a:t>（</a:t>
                </a:r>
                <a:r>
                  <a:rPr lang="en-US" altLang="zh-CN" kern="100" dirty="0">
                    <a:effectLst/>
                    <a:latin typeface="Times New Roman" panose="02020603050405020304" pitchFamily="18" charset="0"/>
                    <a:ea typeface="宋体" panose="02010600030101010101" pitchFamily="2" charset="-122"/>
                  </a:rPr>
                  <a:t>2</a:t>
                </a:r>
                <a:r>
                  <a:rPr lang="zh-CN" altLang="zh-CN" kern="100" dirty="0">
                    <a:effectLst/>
                    <a:latin typeface="Times New Roman" panose="02020603050405020304" pitchFamily="18" charset="0"/>
                    <a:ea typeface="宋体" panose="02010600030101010101" pitchFamily="2" charset="-122"/>
                  </a:rPr>
                  <a:t>）铺层方式对较小开口尺寸的开口层合板局部屈曲影响较大，而不同铺层的较大开口尺寸的开口层合板局部屈曲临界趋于一致。</a:t>
                </a:r>
              </a:p>
              <a:p>
                <a:pPr indent="127000" algn="just">
                  <a:lnSpc>
                    <a:spcPct val="150000"/>
                  </a:lnSpc>
                  <a:spcAft>
                    <a:spcPts val="0"/>
                  </a:spcAft>
                </a:pPr>
                <a:r>
                  <a:rPr lang="zh-CN" altLang="zh-CN" kern="100" dirty="0">
                    <a:effectLst/>
                    <a:latin typeface="Times New Roman" panose="02020603050405020304" pitchFamily="18" charset="0"/>
                    <a:ea typeface="宋体" panose="02010600030101010101" pitchFamily="2" charset="-122"/>
                  </a:rPr>
                  <a:t>（</a:t>
                </a:r>
                <a:r>
                  <a:rPr lang="en-US" altLang="zh-CN" kern="100" dirty="0">
                    <a:effectLst/>
                    <a:latin typeface="Times New Roman" panose="02020603050405020304" pitchFamily="18" charset="0"/>
                    <a:ea typeface="宋体" panose="02010600030101010101" pitchFamily="2" charset="-122"/>
                  </a:rPr>
                  <a:t>3</a:t>
                </a:r>
                <a:r>
                  <a:rPr lang="zh-CN" altLang="zh-CN" kern="100" dirty="0">
                    <a:effectLst/>
                    <a:latin typeface="Times New Roman" panose="02020603050405020304" pitchFamily="18" charset="0"/>
                    <a:ea typeface="宋体" panose="02010600030101010101" pitchFamily="2" charset="-122"/>
                  </a:rPr>
                  <a:t>）单向层合板的</a:t>
                </a:r>
                <a14:m>
                  <m:oMath xmlns:m="http://schemas.openxmlformats.org/officeDocument/2006/math">
                    <m:sSup>
                      <m:sSupPr>
                        <m:ctrlPr>
                          <a:rPr lang="zh-CN" altLang="zh-CN" i="1" kern="100">
                            <a:effectLst/>
                            <a:latin typeface="Cambria Math" panose="02040503050406030204" pitchFamily="18" charset="0"/>
                            <a:ea typeface="Cambria Math" panose="02040503050406030204" pitchFamily="18" charset="0"/>
                          </a:rPr>
                        </m:ctrlPr>
                      </m:sSupPr>
                      <m:e>
                        <m:r>
                          <a:rPr lang="en-US" altLang="zh-CN" kern="100">
                            <a:effectLst/>
                            <a:latin typeface="Cambria Math" panose="02040503050406030204" pitchFamily="18" charset="0"/>
                            <a:ea typeface="宋体" panose="02010600030101010101" pitchFamily="2" charset="-122"/>
                          </a:rPr>
                          <m:t>0</m:t>
                        </m:r>
                      </m:e>
                      <m:sup>
                        <m:r>
                          <a:rPr lang="en-US" altLang="zh-CN" i="1" kern="100">
                            <a:effectLst/>
                            <a:latin typeface="Cambria Math" panose="02040503050406030204" pitchFamily="18" charset="0"/>
                            <a:ea typeface="宋体" panose="02010600030101010101" pitchFamily="2" charset="-122"/>
                          </a:rPr>
                          <m:t>°</m:t>
                        </m:r>
                      </m:sup>
                    </m:sSup>
                  </m:oMath>
                </a14:m>
                <a:r>
                  <a:rPr lang="zh-CN" altLang="zh-CN" kern="100" dirty="0">
                    <a:effectLst/>
                    <a:latin typeface="Times New Roman" panose="02020603050405020304" pitchFamily="18" charset="0"/>
                    <a:ea typeface="宋体" panose="02010600030101010101" pitchFamily="2" charset="-122"/>
                  </a:rPr>
                  <a:t>方向与拉伸加载方向相同时，开口结构最容易发生局部屈曲。</a:t>
                </a:r>
                <a14:m>
                  <m:oMath xmlns:m="http://schemas.openxmlformats.org/officeDocument/2006/math">
                    <m:sSup>
                      <m:sSupPr>
                        <m:ctrlPr>
                          <a:rPr lang="zh-CN" altLang="zh-CN" i="1" kern="100" smtClean="0">
                            <a:solidFill>
                              <a:srgbClr val="0000FF"/>
                            </a:solidFill>
                            <a:effectLst/>
                            <a:latin typeface="Cambria Math" panose="02040503050406030204" pitchFamily="18" charset="0"/>
                            <a:ea typeface="Cambria Math" panose="02040503050406030204" pitchFamily="18" charset="0"/>
                          </a:rPr>
                        </m:ctrlPr>
                      </m:sSupPr>
                      <m:e>
                        <m:r>
                          <a:rPr lang="en-US" altLang="zh-CN" kern="100">
                            <a:solidFill>
                              <a:srgbClr val="0000FF"/>
                            </a:solidFill>
                            <a:effectLst/>
                            <a:latin typeface="Cambria Math" panose="02040503050406030204" pitchFamily="18" charset="0"/>
                            <a:ea typeface="宋体" panose="02010600030101010101" pitchFamily="2" charset="-122"/>
                          </a:rPr>
                          <m:t>90</m:t>
                        </m:r>
                      </m:e>
                      <m:sup>
                        <m:r>
                          <a:rPr lang="en-US" altLang="zh-CN" i="1" kern="100">
                            <a:solidFill>
                              <a:srgbClr val="0000FF"/>
                            </a:solidFill>
                            <a:effectLst/>
                            <a:latin typeface="Cambria Math" panose="02040503050406030204" pitchFamily="18" charset="0"/>
                            <a:ea typeface="宋体" panose="02010600030101010101" pitchFamily="2" charset="-122"/>
                          </a:rPr>
                          <m:t>°</m:t>
                        </m:r>
                      </m:sup>
                    </m:sSup>
                  </m:oMath>
                </a14:m>
                <a:r>
                  <a:rPr lang="zh-CN" altLang="zh-CN" kern="100" dirty="0">
                    <a:solidFill>
                      <a:srgbClr val="0000FF"/>
                    </a:solidFill>
                    <a:effectLst/>
                    <a:latin typeface="Times New Roman" panose="02020603050405020304" pitchFamily="18" charset="0"/>
                    <a:ea typeface="宋体" panose="02010600030101010101" pitchFamily="2" charset="-122"/>
                  </a:rPr>
                  <a:t>铺层</a:t>
                </a:r>
                <a:r>
                  <a:rPr lang="zh-CN" altLang="zh-CN" kern="100" dirty="0">
                    <a:effectLst/>
                    <a:latin typeface="Times New Roman" panose="02020603050405020304" pitchFamily="18" charset="0"/>
                    <a:ea typeface="宋体" panose="02010600030101010101" pitchFamily="2" charset="-122"/>
                  </a:rPr>
                  <a:t>能够提高开口层合板局部屈曲临界值，</a:t>
                </a:r>
                <a:r>
                  <a:rPr lang="zh-CN" altLang="zh-CN" kern="100" dirty="0">
                    <a:solidFill>
                      <a:srgbClr val="0000FF"/>
                    </a:solidFill>
                    <a:effectLst/>
                    <a:latin typeface="Times New Roman" panose="02020603050405020304" pitchFamily="18" charset="0"/>
                    <a:ea typeface="宋体" panose="02010600030101010101" pitchFamily="2" charset="-122"/>
                  </a:rPr>
                  <a:t>横向等效模量</a:t>
                </a:r>
                <a:r>
                  <a:rPr lang="zh-CN" altLang="zh-CN" kern="100" dirty="0">
                    <a:effectLst/>
                    <a:latin typeface="Times New Roman" panose="02020603050405020304" pitchFamily="18" charset="0"/>
                    <a:ea typeface="宋体" panose="02010600030101010101" pitchFamily="2" charset="-122"/>
                  </a:rPr>
                  <a:t>越大，开口结构越稳定</a:t>
                </a:r>
                <a:r>
                  <a:rPr lang="zh-CN" altLang="zh-CN" kern="100" dirty="0" smtClean="0">
                    <a:effectLst/>
                    <a:latin typeface="Times New Roman" panose="02020603050405020304" pitchFamily="18" charset="0"/>
                    <a:ea typeface="宋体" panose="02010600030101010101" pitchFamily="2" charset="-122"/>
                  </a:rPr>
                  <a:t>。</a:t>
                </a:r>
                <a:endParaRPr lang="zh-CN" altLang="zh-CN" kern="100" dirty="0">
                  <a:effectLst/>
                  <a:latin typeface="Times New Roman" panose="02020603050405020304" pitchFamily="18" charset="0"/>
                  <a:ea typeface="宋体" panose="02010600030101010101" pitchFamily="2" charset="-122"/>
                </a:endParaRPr>
              </a:p>
            </p:txBody>
          </p:sp>
        </mc:Choice>
        <mc:Fallback>
          <p:sp>
            <p:nvSpPr>
              <p:cNvPr id="3" name="矩形 2"/>
              <p:cNvSpPr>
                <a:spLocks noRot="1" noChangeAspect="1" noMove="1" noResize="1" noEditPoints="1" noAdjustHandles="1" noChangeArrowheads="1" noChangeShapeType="1" noTextEdit="1"/>
              </p:cNvSpPr>
              <p:nvPr/>
            </p:nvSpPr>
            <p:spPr>
              <a:xfrm>
                <a:off x="2716" y="1398045"/>
                <a:ext cx="8371370" cy="3019545"/>
              </a:xfrm>
              <a:prstGeom prst="rect">
                <a:avLst/>
              </a:prstGeom>
              <a:blipFill rotWithShape="0">
                <a:blip r:embed="rId3"/>
                <a:stretch>
                  <a:fillRect l="-582" r="-5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9289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17</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chemeClr val="bg1">
              <a:lumMod val="6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rgbClr val="FF000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rgbClr val="FF0000"/>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chemeClr val="bg1">
              <a:lumMod val="6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开口复合材料层合板补强优化分析</a:t>
            </a: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38" name="Group 2"/>
          <p:cNvGrpSpPr>
            <a:grpSpLocks/>
          </p:cNvGrpSpPr>
          <p:nvPr/>
        </p:nvGrpSpPr>
        <p:grpSpPr bwMode="auto">
          <a:xfrm>
            <a:off x="704764" y="4439620"/>
            <a:ext cx="606086" cy="529062"/>
            <a:chOff x="1110" y="2656"/>
            <a:chExt cx="1549" cy="1351"/>
          </a:xfrm>
          <a:solidFill>
            <a:schemeClr val="bg1">
              <a:lumMod val="65000"/>
            </a:schemeClr>
          </a:solidFill>
        </p:grpSpPr>
        <p:sp>
          <p:nvSpPr>
            <p:cNvPr id="39"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2" name="Text Box 11"/>
          <p:cNvSpPr txBox="1">
            <a:spLocks noChangeArrowheads="1"/>
          </p:cNvSpPr>
          <p:nvPr/>
        </p:nvSpPr>
        <p:spPr bwMode="auto">
          <a:xfrm>
            <a:off x="1447780" y="4491210"/>
            <a:ext cx="7115150" cy="954107"/>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波的损伤定位及大小评估</a:t>
            </a:r>
          </a:p>
          <a:p>
            <a:pPr fontAlgn="auto">
              <a:spcBef>
                <a:spcPts val="0"/>
              </a:spcBef>
              <a:spcAft>
                <a:spcPts val="0"/>
              </a:spcAft>
            </a:pP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gray">
          <a:xfrm>
            <a:off x="851868" y="448939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p>
        </p:txBody>
      </p:sp>
      <p:sp>
        <p:nvSpPr>
          <p:cNvPr id="44" name="Line 27"/>
          <p:cNvSpPr>
            <a:spLocks noChangeShapeType="1"/>
          </p:cNvSpPr>
          <p:nvPr/>
        </p:nvSpPr>
        <p:spPr bwMode="auto">
          <a:xfrm>
            <a:off x="1295209" y="501443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5" name="Group 2"/>
          <p:cNvGrpSpPr>
            <a:grpSpLocks/>
          </p:cNvGrpSpPr>
          <p:nvPr/>
        </p:nvGrpSpPr>
        <p:grpSpPr bwMode="auto">
          <a:xfrm>
            <a:off x="683568" y="5230454"/>
            <a:ext cx="606086" cy="529062"/>
            <a:chOff x="1110" y="2656"/>
            <a:chExt cx="1549" cy="1351"/>
          </a:xfrm>
          <a:solidFill>
            <a:schemeClr val="bg1">
              <a:lumMod val="65000"/>
            </a:schemeClr>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26584" y="5282044"/>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30672" y="528022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p>
        </p:txBody>
      </p:sp>
      <p:sp>
        <p:nvSpPr>
          <p:cNvPr id="52" name="Line 27"/>
          <p:cNvSpPr>
            <a:spLocks noChangeShapeType="1"/>
          </p:cNvSpPr>
          <p:nvPr/>
        </p:nvSpPr>
        <p:spPr bwMode="auto">
          <a:xfrm>
            <a:off x="1274013" y="580526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110241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srcRect l="10284" t="8802" r="8194" b="4682"/>
          <a:stretch/>
        </p:blipFill>
        <p:spPr>
          <a:xfrm>
            <a:off x="2023045" y="4811493"/>
            <a:ext cx="2188915" cy="951036"/>
          </a:xfrm>
          <a:prstGeom prst="rect">
            <a:avLst/>
          </a:prstGeom>
        </p:spPr>
      </p:pic>
      <p:pic>
        <p:nvPicPr>
          <p:cNvPr id="6" name="图片 5"/>
          <p:cNvPicPr>
            <a:picLocks noChangeAspect="1"/>
          </p:cNvPicPr>
          <p:nvPr/>
        </p:nvPicPr>
        <p:blipFill rotWithShape="1">
          <a:blip r:embed="rId3"/>
          <a:srcRect l="1437" t="2995" r="2162" b="1037"/>
          <a:stretch/>
        </p:blipFill>
        <p:spPr>
          <a:xfrm>
            <a:off x="276324" y="1160467"/>
            <a:ext cx="3600399" cy="1326463"/>
          </a:xfrm>
          <a:prstGeom prst="rect">
            <a:avLst/>
          </a:prstGeom>
        </p:spPr>
      </p:pic>
      <p:sp>
        <p:nvSpPr>
          <p:cNvPr id="4" name="Slide Number Placeholder 3"/>
          <p:cNvSpPr>
            <a:spLocks noGrp="1"/>
          </p:cNvSpPr>
          <p:nvPr>
            <p:ph type="sldNum" sz="quarter" idx="12"/>
          </p:nvPr>
        </p:nvSpPr>
        <p:spPr>
          <a:xfrm>
            <a:off x="6961189" y="6368790"/>
            <a:ext cx="2133600" cy="457200"/>
          </a:xfrm>
        </p:spPr>
        <p:txBody>
          <a:bodyPr/>
          <a:lstStyle/>
          <a:p>
            <a:pPr>
              <a:defRPr/>
            </a:pPr>
            <a:fld id="{06C88229-2361-4A3F-BA53-4D47DBEF09B6}" type="slidenum">
              <a:rPr lang="en-US" altLang="zh-CN" smtClean="0"/>
              <a:pPr>
                <a:defRPr/>
              </a:pPr>
              <a:t>18</a:t>
            </a:fld>
            <a:endParaRPr lang="en-US" altLang="zh-CN" dirty="0"/>
          </a:p>
        </p:txBody>
      </p:sp>
      <p:sp>
        <p:nvSpPr>
          <p:cNvPr id="29" name="矩形 3"/>
          <p:cNvSpPr>
            <a:spLocks noChangeArrowheads="1"/>
          </p:cNvSpPr>
          <p:nvPr/>
        </p:nvSpPr>
        <p:spPr bwMode="auto">
          <a:xfrm>
            <a:off x="427358" y="6104947"/>
            <a:ext cx="8208714" cy="492443"/>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6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如何预估</a:t>
            </a:r>
            <a:r>
              <a:rPr lang="zh-CN" altLang="en-US" sz="2600" b="1" dirty="0">
                <a:solidFill>
                  <a:srgbClr val="FF0000"/>
                </a:solidFill>
                <a:latin typeface="黑体" panose="02010609060101010101" pitchFamily="49" charset="-122"/>
                <a:ea typeface="黑体" panose="02010609060101010101" pitchFamily="49" charset="-122"/>
                <a:cs typeface="Arial" panose="020B0604020202020204" pitchFamily="34" charset="0"/>
              </a:rPr>
              <a:t>大</a:t>
            </a:r>
            <a:r>
              <a:rPr lang="zh-CN" altLang="en-US" sz="26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开口的复合材料结构强度极限及破坏机理？</a:t>
            </a:r>
            <a:endParaRPr lang="zh-CN" altLang="en-US" sz="2600" b="1"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
        <p:nvSpPr>
          <p:cNvPr id="22" name="Rectangle 2"/>
          <p:cNvSpPr>
            <a:spLocks noGrp="1" noChangeArrowheads="1"/>
          </p:cNvSpPr>
          <p:nvPr>
            <p:ph type="title"/>
          </p:nvPr>
        </p:nvSpPr>
        <p:spPr>
          <a:xfrm>
            <a:off x="357188" y="620688"/>
            <a:ext cx="485775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3.1. </a:t>
            </a:r>
            <a:r>
              <a:rPr lang="zh-CN" altLang="en-US" sz="2200" dirty="0" smtClean="0">
                <a:latin typeface="Arial" panose="020B0604020202020204" pitchFamily="34" charset="0"/>
                <a:ea typeface="黑体" pitchFamily="2" charset="-122"/>
                <a:cs typeface="Arial" panose="020B0604020202020204" pitchFamily="34" charset="0"/>
              </a:rPr>
              <a:t>面临的问题</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2" name="图片 1"/>
          <p:cNvPicPr>
            <a:picLocks noChangeAspect="1"/>
          </p:cNvPicPr>
          <p:nvPr/>
        </p:nvPicPr>
        <p:blipFill rotWithShape="1">
          <a:blip r:embed="rId4"/>
          <a:srcRect l="868" t="2273" r="996" b="2273"/>
          <a:stretch/>
        </p:blipFill>
        <p:spPr>
          <a:xfrm>
            <a:off x="179512" y="2348880"/>
            <a:ext cx="3794025" cy="1410168"/>
          </a:xfrm>
          <a:prstGeom prst="rect">
            <a:avLst/>
          </a:prstGeom>
        </p:spPr>
      </p:pic>
      <p:sp>
        <p:nvSpPr>
          <p:cNvPr id="3" name="矩形 2"/>
          <p:cNvSpPr/>
          <p:nvPr/>
        </p:nvSpPr>
        <p:spPr>
          <a:xfrm>
            <a:off x="456437" y="3734717"/>
            <a:ext cx="3051669" cy="307777"/>
          </a:xfrm>
          <a:prstGeom prst="rect">
            <a:avLst/>
          </a:prstGeom>
        </p:spPr>
        <p:txBody>
          <a:bodyPr wrap="none">
            <a:spAutoFit/>
          </a:bodyPr>
          <a:lstStyle/>
          <a:p>
            <a:r>
              <a:rPr lang="zh-CN" altLang="en-US" sz="1400" b="1" dirty="0">
                <a:latin typeface="Times New Roman" panose="02020603050405020304" pitchFamily="18" charset="0"/>
                <a:cs typeface="Times New Roman" panose="02020603050405020304" pitchFamily="18" charset="0"/>
              </a:rPr>
              <a:t>S.T. </a:t>
            </a:r>
            <a:r>
              <a:rPr lang="zh-CN" altLang="en-US" sz="1400" b="1" dirty="0" smtClean="0">
                <a:latin typeface="Times New Roman" panose="02020603050405020304" pitchFamily="18" charset="0"/>
                <a:cs typeface="Times New Roman" panose="02020603050405020304" pitchFamily="18" charset="0"/>
              </a:rPr>
              <a:t>Pinho </a:t>
            </a:r>
            <a:r>
              <a:rPr lang="en-US" altLang="zh-CN" sz="1400" dirty="0" smtClean="0">
                <a:latin typeface="Times New Roman" panose="02020603050405020304" pitchFamily="18" charset="0"/>
                <a:cs typeface="Times New Roman" panose="02020603050405020304" pitchFamily="18" charset="0"/>
              </a:rPr>
              <a:t>COMPOS: Part A, 2006(37)</a:t>
            </a:r>
            <a:endParaRPr lang="zh-CN" altLang="en-US" sz="14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5"/>
          <a:srcRect l="1265" t="2591" r="3642" b="5153"/>
          <a:stretch/>
        </p:blipFill>
        <p:spPr>
          <a:xfrm>
            <a:off x="4265438" y="1391643"/>
            <a:ext cx="2320257" cy="2088232"/>
          </a:xfrm>
          <a:prstGeom prst="rect">
            <a:avLst/>
          </a:prstGeom>
        </p:spPr>
      </p:pic>
      <p:pic>
        <p:nvPicPr>
          <p:cNvPr id="8" name="图片 7"/>
          <p:cNvPicPr>
            <a:picLocks noChangeAspect="1"/>
          </p:cNvPicPr>
          <p:nvPr/>
        </p:nvPicPr>
        <p:blipFill rotWithShape="1">
          <a:blip r:embed="rId6"/>
          <a:srcRect l="839" t="5747" r="1931" b="7591"/>
          <a:stretch/>
        </p:blipFill>
        <p:spPr>
          <a:xfrm>
            <a:off x="6321499" y="1195644"/>
            <a:ext cx="2597001" cy="1371450"/>
          </a:xfrm>
          <a:prstGeom prst="rect">
            <a:avLst/>
          </a:prstGeom>
        </p:spPr>
      </p:pic>
      <p:pic>
        <p:nvPicPr>
          <p:cNvPr id="9" name="图片 8"/>
          <p:cNvPicPr>
            <a:picLocks noChangeAspect="1"/>
          </p:cNvPicPr>
          <p:nvPr/>
        </p:nvPicPr>
        <p:blipFill rotWithShape="1">
          <a:blip r:embed="rId7"/>
          <a:srcRect l="2425" t="3106" r="3912" b="8790"/>
          <a:stretch/>
        </p:blipFill>
        <p:spPr>
          <a:xfrm>
            <a:off x="6585695" y="2627749"/>
            <a:ext cx="2249644" cy="1106968"/>
          </a:xfrm>
          <a:prstGeom prst="rect">
            <a:avLst/>
          </a:prstGeom>
        </p:spPr>
      </p:pic>
      <p:sp>
        <p:nvSpPr>
          <p:cNvPr id="12" name="矩形 11"/>
          <p:cNvSpPr/>
          <p:nvPr/>
        </p:nvSpPr>
        <p:spPr>
          <a:xfrm>
            <a:off x="4932040" y="3687677"/>
            <a:ext cx="3130665" cy="307777"/>
          </a:xfrm>
          <a:prstGeom prst="rect">
            <a:avLst/>
          </a:prstGeom>
        </p:spPr>
        <p:txBody>
          <a:bodyPr wrap="none">
            <a:spAutoFit/>
          </a:bodyPr>
          <a:lstStyle/>
          <a:p>
            <a:r>
              <a:rPr lang="en-US" altLang="zh-CN" sz="1400" b="1" dirty="0" err="1">
                <a:latin typeface="Times New Roman" panose="02020603050405020304" pitchFamily="18" charset="0"/>
                <a:cs typeface="Times New Roman" panose="02020603050405020304" pitchFamily="18" charset="0"/>
              </a:rPr>
              <a:t>Ireneusz</a:t>
            </a:r>
            <a:r>
              <a:rPr lang="en-US" altLang="zh-CN" sz="1400" b="1" dirty="0">
                <a:latin typeface="Times New Roman" panose="02020603050405020304" pitchFamily="18" charset="0"/>
                <a:cs typeface="Times New Roman" panose="02020603050405020304" pitchFamily="18" charset="0"/>
              </a:rPr>
              <a:t> </a:t>
            </a:r>
            <a:r>
              <a:rPr lang="en-US" altLang="zh-CN" sz="1400" b="1" dirty="0" smtClean="0">
                <a:latin typeface="Times New Roman" panose="02020603050405020304" pitchFamily="18" charset="0"/>
                <a:cs typeface="Times New Roman" panose="02020603050405020304" pitchFamily="18" charset="0"/>
              </a:rPr>
              <a:t>L. </a:t>
            </a:r>
            <a:r>
              <a:rPr lang="en-US" altLang="zh-CN" sz="1400" dirty="0" smtClean="0">
                <a:latin typeface="Times New Roman" panose="02020603050405020304" pitchFamily="18" charset="0"/>
                <a:cs typeface="Times New Roman" panose="02020603050405020304" pitchFamily="18" charset="0"/>
              </a:rPr>
              <a:t>COMPOS: Part A, 2007(38)</a:t>
            </a:r>
            <a:endParaRPr lang="zh-CN" altLang="en-US" sz="14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rotWithShape="1">
          <a:blip r:embed="rId8"/>
          <a:srcRect l="3462" t="11791" r="6564" b="9062"/>
          <a:stretch/>
        </p:blipFill>
        <p:spPr>
          <a:xfrm>
            <a:off x="1874363" y="4052529"/>
            <a:ext cx="2248647" cy="749549"/>
          </a:xfrm>
          <a:prstGeom prst="rect">
            <a:avLst/>
          </a:prstGeom>
        </p:spPr>
      </p:pic>
      <p:pic>
        <p:nvPicPr>
          <p:cNvPr id="5" name="图片 4"/>
          <p:cNvPicPr>
            <a:picLocks noChangeAspect="1"/>
          </p:cNvPicPr>
          <p:nvPr/>
        </p:nvPicPr>
        <p:blipFill rotWithShape="1">
          <a:blip r:embed="rId9"/>
          <a:srcRect l="6272" t="2591" r="9189" b="3872"/>
          <a:stretch/>
        </p:blipFill>
        <p:spPr>
          <a:xfrm>
            <a:off x="138024" y="4082427"/>
            <a:ext cx="1844247" cy="1547471"/>
          </a:xfrm>
          <a:prstGeom prst="rect">
            <a:avLst/>
          </a:prstGeom>
        </p:spPr>
      </p:pic>
      <p:sp>
        <p:nvSpPr>
          <p:cNvPr id="15" name="矩形 14"/>
          <p:cNvSpPr/>
          <p:nvPr/>
        </p:nvSpPr>
        <p:spPr>
          <a:xfrm>
            <a:off x="427358" y="5797170"/>
            <a:ext cx="2950488" cy="307777"/>
          </a:xfrm>
          <a:prstGeom prst="rect">
            <a:avLst/>
          </a:prstGeom>
        </p:spPr>
        <p:txBody>
          <a:bodyPr wrap="none">
            <a:spAutoFit/>
          </a:bodyPr>
          <a:lstStyle/>
          <a:p>
            <a:r>
              <a:rPr lang="en-US" altLang="zh-CN" sz="1400" b="1" dirty="0">
                <a:latin typeface="Times New Roman" panose="02020603050405020304" pitchFamily="18" charset="0"/>
                <a:cs typeface="Times New Roman" panose="02020603050405020304" pitchFamily="18" charset="0"/>
              </a:rPr>
              <a:t>P. </a:t>
            </a:r>
            <a:r>
              <a:rPr lang="en-US" altLang="zh-CN" sz="1400" b="1" dirty="0" err="1">
                <a:latin typeface="Times New Roman" panose="02020603050405020304" pitchFamily="18" charset="0"/>
                <a:cs typeface="Times New Roman" panose="02020603050405020304" pitchFamily="18" charset="0"/>
              </a:rPr>
              <a:t>Maimı</a:t>
            </a:r>
            <a:r>
              <a:rPr lang="en-US" altLang="zh-CN" sz="1400" b="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MECH MATER</a:t>
            </a:r>
            <a:r>
              <a:rPr lang="en-US" altLang="zh-CN" sz="1400" dirty="0" smtClean="0">
                <a:latin typeface="Times New Roman" panose="02020603050405020304" pitchFamily="18" charset="0"/>
                <a:cs typeface="Times New Roman" panose="02020603050405020304" pitchFamily="18" charset="0"/>
              </a:rPr>
              <a:t>, 2007(39)</a:t>
            </a:r>
            <a:endParaRPr lang="zh-CN" altLang="en-US" sz="1400"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rotWithShape="1">
          <a:blip r:embed="rId10"/>
          <a:srcRect l="5597" t="15242" r="5597" b="6553"/>
          <a:stretch/>
        </p:blipFill>
        <p:spPr>
          <a:xfrm>
            <a:off x="4462256" y="4244101"/>
            <a:ext cx="2097027" cy="967859"/>
          </a:xfrm>
          <a:prstGeom prst="rect">
            <a:avLst/>
          </a:prstGeom>
        </p:spPr>
      </p:pic>
      <p:pic>
        <p:nvPicPr>
          <p:cNvPr id="17" name="图片 16"/>
          <p:cNvPicPr>
            <a:picLocks noChangeAspect="1"/>
          </p:cNvPicPr>
          <p:nvPr/>
        </p:nvPicPr>
        <p:blipFill rotWithShape="1">
          <a:blip r:embed="rId11"/>
          <a:srcRect l="19760" t="2969" r="9680" b="1227"/>
          <a:stretch/>
        </p:blipFill>
        <p:spPr>
          <a:xfrm rot="5400000">
            <a:off x="7089787" y="4293134"/>
            <a:ext cx="825153" cy="1620837"/>
          </a:xfrm>
          <a:prstGeom prst="rect">
            <a:avLst/>
          </a:prstGeom>
        </p:spPr>
      </p:pic>
      <p:pic>
        <p:nvPicPr>
          <p:cNvPr id="19" name="图片 18"/>
          <p:cNvPicPr>
            <a:picLocks noChangeAspect="1"/>
          </p:cNvPicPr>
          <p:nvPr/>
        </p:nvPicPr>
        <p:blipFill rotWithShape="1">
          <a:blip r:embed="rId12"/>
          <a:srcRect l="26278" t="17859" r="8499" b="23079"/>
          <a:stretch/>
        </p:blipFill>
        <p:spPr>
          <a:xfrm>
            <a:off x="6671169" y="4344767"/>
            <a:ext cx="1356820" cy="308369"/>
          </a:xfrm>
          <a:prstGeom prst="rect">
            <a:avLst/>
          </a:prstGeom>
        </p:spPr>
      </p:pic>
      <p:sp>
        <p:nvSpPr>
          <p:cNvPr id="23" name="矩形 22"/>
          <p:cNvSpPr/>
          <p:nvPr/>
        </p:nvSpPr>
        <p:spPr>
          <a:xfrm>
            <a:off x="4725071" y="5534030"/>
            <a:ext cx="3656257" cy="307777"/>
          </a:xfrm>
          <a:prstGeom prst="rect">
            <a:avLst/>
          </a:prstGeom>
        </p:spPr>
        <p:txBody>
          <a:bodyPr wrap="none">
            <a:spAutoFit/>
          </a:bodyPr>
          <a:lstStyle/>
          <a:p>
            <a:pPr algn="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Chi-</a:t>
            </a:r>
            <a:r>
              <a:rPr lang="en-US" altLang="zh-CN" sz="1400" b="1" dirty="0" err="1">
                <a:latin typeface="Times New Roman" panose="02020603050405020304" pitchFamily="18" charset="0"/>
                <a:ea typeface="宋体" panose="02010600030101010101" pitchFamily="2" charset="-122"/>
                <a:cs typeface="Times New Roman" panose="02020603050405020304" pitchFamily="18" charset="0"/>
              </a:rPr>
              <a:t>Seung</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Lee </a:t>
            </a:r>
            <a:r>
              <a:rPr lang="en-US" altLang="zh-CN" sz="1400" dirty="0" smtClean="0">
                <a:latin typeface="Times New Roman" panose="02020603050405020304" pitchFamily="18" charset="0"/>
                <a:cs typeface="Times New Roman" panose="02020603050405020304" pitchFamily="18" charset="0"/>
              </a:rPr>
              <a:t>COMPOS STRUCT, 2015(121)</a:t>
            </a:r>
            <a:endParaRPr lang="zh-CN" altLang="en-US" sz="1400" dirty="0">
              <a:latin typeface="Times New Roman" panose="02020603050405020304" pitchFamily="18" charset="0"/>
              <a:cs typeface="Times New Roman" panose="02020603050405020304" pitchFamily="18" charset="0"/>
            </a:endParaRPr>
          </a:p>
        </p:txBody>
      </p:sp>
      <p:cxnSp>
        <p:nvCxnSpPr>
          <p:cNvPr id="24" name="Straight Connector 3"/>
          <p:cNvCxnSpPr>
            <a:cxnSpLocks noChangeShapeType="1"/>
          </p:cNvCxnSpPr>
          <p:nvPr/>
        </p:nvCxnSpPr>
        <p:spPr bwMode="auto">
          <a:xfrm flipV="1">
            <a:off x="-36512" y="4015325"/>
            <a:ext cx="9144002" cy="7065"/>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cxnSp>
        <p:nvCxnSpPr>
          <p:cNvPr id="25" name="Straight Connector 3"/>
          <p:cNvCxnSpPr>
            <a:cxnSpLocks noChangeShapeType="1"/>
          </p:cNvCxnSpPr>
          <p:nvPr/>
        </p:nvCxnSpPr>
        <p:spPr bwMode="auto">
          <a:xfrm flipH="1" flipV="1">
            <a:off x="4191032" y="1160467"/>
            <a:ext cx="20928" cy="4811850"/>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58917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60232" y="6165304"/>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19</a:t>
            </a:fld>
            <a:endParaRPr lang="en-US" altLang="zh-CN" dirty="0">
              <a:latin typeface="Times New Roman" panose="02020603050405020304" pitchFamily="18" charset="0"/>
              <a:ea typeface="+mn-ea"/>
              <a:cs typeface="Times New Roman" panose="02020603050405020304" pitchFamily="18" charset="0"/>
            </a:endParaRPr>
          </a:p>
        </p:txBody>
      </p:sp>
      <p:sp>
        <p:nvSpPr>
          <p:cNvPr id="11" name="Rectangle 2"/>
          <p:cNvSpPr>
            <a:spLocks noGrp="1" noChangeArrowheads="1"/>
          </p:cNvSpPr>
          <p:nvPr>
            <p:ph type="title"/>
          </p:nvPr>
        </p:nvSpPr>
        <p:spPr>
          <a:xfrm>
            <a:off x="464220" y="542354"/>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3.2. </a:t>
            </a:r>
            <a:r>
              <a:rPr lang="zh-CN" altLang="en-US" sz="2200" dirty="0" smtClean="0">
                <a:latin typeface="Times New Roman" panose="02020603050405020304" pitchFamily="18" charset="0"/>
                <a:ea typeface="+mn-ea"/>
                <a:cs typeface="Times New Roman" panose="02020603050405020304" pitchFamily="18" charset="0"/>
              </a:rPr>
              <a:t>数值模拟 </a:t>
            </a:r>
            <a:r>
              <a:rPr lang="en-AU" altLang="zh-CN" sz="2200" dirty="0" smtClean="0">
                <a:latin typeface="Times New Roman" panose="02020603050405020304" pitchFamily="18" charset="0"/>
                <a:ea typeface="+mn-ea"/>
                <a:cs typeface="Times New Roman" panose="02020603050405020304" pitchFamily="18" charset="0"/>
              </a:rPr>
              <a:t>(i)</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608522029"/>
                  </p:ext>
                </p:extLst>
              </p:nvPr>
            </p:nvGraphicFramePr>
            <p:xfrm>
              <a:off x="464220" y="1512956"/>
              <a:ext cx="8229596" cy="678196"/>
            </p:xfrm>
            <a:graphic>
              <a:graphicData uri="http://schemas.openxmlformats.org/drawingml/2006/table">
                <a:tbl>
                  <a:tblPr firstRow="1" firstCol="1" bandRow="1">
                    <a:tableStyleId>{D27102A9-8310-4765-A935-A1911B00CA55}</a:tableStyleId>
                  </a:tblPr>
                  <a:tblGrid>
                    <a:gridCol w="1402605"/>
                    <a:gridCol w="1155667"/>
                    <a:gridCol w="877450"/>
                    <a:gridCol w="877450"/>
                    <a:gridCol w="637098"/>
                    <a:gridCol w="637098"/>
                    <a:gridCol w="637098"/>
                    <a:gridCol w="637098"/>
                    <a:gridCol w="610758"/>
                    <a:gridCol w="757274"/>
                  </a:tblGrid>
                  <a:tr h="403876">
                    <a:tc>
                      <a:txBody>
                        <a:bodyPr/>
                        <a:lstStyle/>
                        <a:p>
                          <a:pPr algn="ctr">
                            <a:lnSpc>
                              <a:spcPct val="150000"/>
                            </a:lnSpc>
                            <a:spcAft>
                              <a:spcPts val="0"/>
                            </a:spcAft>
                          </a:pPr>
                          <a:r>
                            <a:rPr lang="zh-CN" sz="1200" kern="0" dirty="0">
                              <a:effectLst/>
                            </a:rPr>
                            <a:t>弹性模量</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m:rPr>
                                    <m:sty m:val="p"/>
                                  </m:rPr>
                                  <a:rPr lang="en-US" sz="1200" kern="0">
                                    <a:effectLst/>
                                    <a:latin typeface="Cambria Math" panose="02040503050406030204" pitchFamily="18" charset="0"/>
                                  </a:rPr>
                                  <m:t>ρ</m:t>
                                </m:r>
                              </m:oMath>
                            </m:oMathPara>
                          </a14:m>
                          <a:endParaRPr lang="zh-CN" sz="1050" kern="100" dirty="0">
                            <a:effectLst/>
                          </a:endParaRPr>
                        </a:p>
                        <a:p>
                          <a:pPr algn="ctr">
                            <a:spcAft>
                              <a:spcPts val="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r>
                                  <m:rPr>
                                    <m:sty m:val="p"/>
                                  </m:rPr>
                                  <a:rPr lang="en-US" sz="1200" kern="0">
                                    <a:effectLst/>
                                    <a:latin typeface="Cambria Math" panose="02040503050406030204" pitchFamily="18" charset="0"/>
                                  </a:rPr>
                                  <m:t>kg</m:t>
                                </m:r>
                                <m:r>
                                  <a:rPr lang="en-US" sz="1200" kern="0">
                                    <a:effectLst/>
                                    <a:latin typeface="Cambria Math" panose="02040503050406030204" pitchFamily="18" charset="0"/>
                                  </a:rPr>
                                  <m:t>/</m:t>
                                </m:r>
                                <m:sSup>
                                  <m:sSupPr>
                                    <m:ctrlPr>
                                      <a:rPr lang="zh-CN" sz="1200" i="1" kern="100">
                                        <a:effectLst/>
                                        <a:latin typeface="Cambria Math" panose="02040503050406030204" pitchFamily="18" charset="0"/>
                                      </a:rPr>
                                    </m:ctrlPr>
                                  </m:sSupPr>
                                  <m:e>
                                    <m:r>
                                      <m:rPr>
                                        <m:sty m:val="p"/>
                                      </m:rPr>
                                      <a:rPr lang="en-US" sz="1200" kern="0">
                                        <a:effectLst/>
                                        <a:latin typeface="Cambria Math" panose="02040503050406030204" pitchFamily="18" charset="0"/>
                                      </a:rPr>
                                      <m:t>m</m:t>
                                    </m:r>
                                  </m:e>
                                  <m:sup>
                                    <m:r>
                                      <a:rPr lang="en-US" sz="1200" kern="0">
                                        <a:effectLst/>
                                        <a:latin typeface="Cambria Math" panose="02040503050406030204" pitchFamily="18" charset="0"/>
                                      </a:rPr>
                                      <m:t>3</m:t>
                                    </m:r>
                                  </m:sup>
                                </m:sSup>
                                <m:r>
                                  <a:rPr lang="en-US" sz="1200" kern="0">
                                    <a:effectLst/>
                                    <a:latin typeface="Cambria Math" panose="02040503050406030204" pitchFamily="18" charset="0"/>
                                  </a:rPr>
                                  <m:t>)</m:t>
                                </m:r>
                              </m:oMath>
                            </m:oMathPara>
                          </a14:m>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E1</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E1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E2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G12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G13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G23</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sz="1200" kern="0">
                                    <a:effectLst/>
                                    <a:latin typeface="Cambria Math" panose="02040503050406030204" pitchFamily="18" charset="0"/>
                                  </a:rPr>
                                  <m:t>ϑ</m:t>
                                </m:r>
                                <m:r>
                                  <a:rPr lang="en-US" sz="1200" kern="0">
                                    <a:effectLst/>
                                    <a:latin typeface="Cambria Math" panose="02040503050406030204" pitchFamily="18" charset="0"/>
                                  </a:rPr>
                                  <m:t>12</m:t>
                                </m:r>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sz="1200" kern="0">
                                    <a:effectLst/>
                                    <a:latin typeface="Cambria Math" panose="02040503050406030204" pitchFamily="18" charset="0"/>
                                  </a:rPr>
                                  <m:t>ϑ</m:t>
                                </m:r>
                                <m:r>
                                  <a:rPr lang="en-US" sz="1200" kern="0">
                                    <a:effectLst/>
                                    <a:latin typeface="Cambria Math" panose="02040503050406030204" pitchFamily="18" charset="0"/>
                                  </a:rPr>
                                  <m:t>23</m:t>
                                </m:r>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lnSpc>
                              <a:spcPct val="150000"/>
                            </a:lnSpc>
                            <a:spcAft>
                              <a:spcPts val="0"/>
                            </a:spcAft>
                          </a:pPr>
                          <a:r>
                            <a:rPr lang="zh-CN" sz="1200" kern="0" dirty="0">
                              <a:effectLst/>
                            </a:rPr>
                            <a:t>单位（</a:t>
                          </a:r>
                          <a:r>
                            <a:rPr lang="en-US" sz="1200" kern="0" dirty="0">
                              <a:effectLst/>
                            </a:rPr>
                            <a:t>GPa</a:t>
                          </a:r>
                          <a:r>
                            <a:rPr lang="zh-CN" sz="1200" kern="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1520.7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127.70</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127.70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9.67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6.50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6.50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3.41</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0.3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0.419</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608522029"/>
                  </p:ext>
                </p:extLst>
              </p:nvPr>
            </p:nvGraphicFramePr>
            <p:xfrm>
              <a:off x="464220" y="1512956"/>
              <a:ext cx="8229596" cy="645113"/>
            </p:xfrm>
            <a:graphic>
              <a:graphicData uri="http://schemas.openxmlformats.org/drawingml/2006/table">
                <a:tbl>
                  <a:tblPr firstRow="1" firstCol="1" bandRow="1">
                    <a:tableStyleId>{D27102A9-8310-4765-A935-A1911B00CA55}</a:tableStyleId>
                  </a:tblPr>
                  <a:tblGrid>
                    <a:gridCol w="1402605"/>
                    <a:gridCol w="1155667"/>
                    <a:gridCol w="877450"/>
                    <a:gridCol w="877450"/>
                    <a:gridCol w="637098"/>
                    <a:gridCol w="637098"/>
                    <a:gridCol w="637098"/>
                    <a:gridCol w="637098"/>
                    <a:gridCol w="610758"/>
                    <a:gridCol w="757274"/>
                  </a:tblGrid>
                  <a:tr h="403876">
                    <a:tc>
                      <a:txBody>
                        <a:bodyPr/>
                        <a:lstStyle/>
                        <a:p>
                          <a:pPr algn="ctr">
                            <a:lnSpc>
                              <a:spcPct val="150000"/>
                            </a:lnSpc>
                            <a:spcAft>
                              <a:spcPts val="0"/>
                            </a:spcAft>
                          </a:pPr>
                          <a:r>
                            <a:rPr lang="zh-CN" sz="1200" kern="0" dirty="0">
                              <a:effectLst/>
                            </a:rPr>
                            <a:t>弹性模量</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2"/>
                          <a:stretch>
                            <a:fillRect l="-121053" t="-1493" r="-490526" b="-80597"/>
                          </a:stretch>
                        </a:blipFill>
                      </a:tcPr>
                    </a:tc>
                    <a:tc>
                      <a:txBody>
                        <a:bodyPr/>
                        <a:lstStyle/>
                        <a:p>
                          <a:pPr algn="ctr">
                            <a:lnSpc>
                              <a:spcPct val="150000"/>
                            </a:lnSpc>
                            <a:spcAft>
                              <a:spcPts val="0"/>
                            </a:spcAft>
                          </a:pPr>
                          <a:r>
                            <a:rPr lang="en-US" sz="1200" kern="0" dirty="0">
                              <a:effectLst/>
                            </a:rPr>
                            <a:t>E1</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E1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E2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G12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G13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G23</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2"/>
                          <a:stretch>
                            <a:fillRect l="-1114851" t="-1493" r="-123762" b="-80597"/>
                          </a:stretch>
                        </a:blipFill>
                      </a:tcPr>
                    </a:tc>
                    <a:tc>
                      <a:txBody>
                        <a:bodyPr/>
                        <a:lstStyle/>
                        <a:p>
                          <a:endParaRPr lang="zh-CN"/>
                        </a:p>
                      </a:txBody>
                      <a:tcPr marL="68580" marR="68580" marT="0" marB="0" anchor="ctr">
                        <a:blipFill rotWithShape="0">
                          <a:blip r:embed="rId2"/>
                          <a:stretch>
                            <a:fillRect l="-989516" t="-1493" r="-806" b="-80597"/>
                          </a:stretch>
                        </a:blipFill>
                      </a:tcPr>
                    </a:tc>
                  </a:tr>
                  <a:tr h="241237">
                    <a:tc>
                      <a:txBody>
                        <a:bodyPr/>
                        <a:lstStyle/>
                        <a:p>
                          <a:pPr algn="ctr">
                            <a:lnSpc>
                              <a:spcPct val="150000"/>
                            </a:lnSpc>
                            <a:spcAft>
                              <a:spcPts val="0"/>
                            </a:spcAft>
                          </a:pPr>
                          <a:r>
                            <a:rPr lang="zh-CN" sz="1200" kern="0" dirty="0">
                              <a:effectLst/>
                            </a:rPr>
                            <a:t>单位（</a:t>
                          </a:r>
                          <a:r>
                            <a:rPr lang="en-US" sz="1200" kern="0" dirty="0">
                              <a:effectLst/>
                            </a:rPr>
                            <a:t>GPa</a:t>
                          </a:r>
                          <a:r>
                            <a:rPr lang="zh-CN" sz="1200" kern="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1520.7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127.70</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127.70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9.67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6.50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6.50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3.41</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a:effectLst/>
                            </a:rPr>
                            <a:t>0.3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en-US" sz="1200" kern="0" dirty="0">
                              <a:effectLst/>
                            </a:rPr>
                            <a:t>0.419</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mc:Fallback>
      </mc:AlternateContent>
      <p:sp>
        <p:nvSpPr>
          <p:cNvPr id="5" name="矩形 4"/>
          <p:cNvSpPr/>
          <p:nvPr/>
        </p:nvSpPr>
        <p:spPr>
          <a:xfrm>
            <a:off x="485206" y="1191421"/>
            <a:ext cx="1441420" cy="307777"/>
          </a:xfrm>
          <a:prstGeom prst="rect">
            <a:avLst/>
          </a:prstGeom>
        </p:spPr>
        <p:txBody>
          <a:bodyPr wrap="none">
            <a:spAutoFit/>
          </a:bodyPr>
          <a:lstStyle/>
          <a:p>
            <a:r>
              <a:rPr lang="zh-CN" altLang="en-US" sz="1400" kern="0" dirty="0">
                <a:latin typeface="Times New Roman" panose="02020603050405020304" pitchFamily="18" charset="0"/>
                <a:ea typeface="+mn-ea"/>
                <a:cs typeface="Times New Roman" panose="02020603050405020304" pitchFamily="18" charset="0"/>
              </a:rPr>
              <a:t>单</a:t>
            </a:r>
            <a:r>
              <a:rPr lang="zh-CN" altLang="en-US" sz="1400" kern="0" dirty="0" smtClean="0">
                <a:latin typeface="Times New Roman" panose="02020603050405020304" pitchFamily="18" charset="0"/>
                <a:ea typeface="+mn-ea"/>
                <a:cs typeface="Times New Roman" panose="02020603050405020304" pitchFamily="18" charset="0"/>
              </a:rPr>
              <a:t>层板材料参数</a:t>
            </a:r>
            <a:endParaRPr lang="zh-CN" altLang="en-US" sz="1400" dirty="0">
              <a:latin typeface="Times New Roman" panose="02020603050405020304" pitchFamily="18" charset="0"/>
              <a:ea typeface="+mn-ea"/>
              <a:cs typeface="Times New Roman" panose="02020603050405020304" pitchFamily="18" charset="0"/>
            </a:endParaRPr>
          </a:p>
        </p:txBody>
      </p:sp>
      <p:sp>
        <p:nvSpPr>
          <p:cNvPr id="31" name="矩形 30"/>
          <p:cNvSpPr/>
          <p:nvPr/>
        </p:nvSpPr>
        <p:spPr>
          <a:xfrm>
            <a:off x="385499" y="2348880"/>
            <a:ext cx="2178802" cy="307777"/>
          </a:xfrm>
          <a:prstGeom prst="rect">
            <a:avLst/>
          </a:prstGeom>
        </p:spPr>
        <p:txBody>
          <a:bodyPr wrap="none">
            <a:spAutoFit/>
          </a:bodyPr>
          <a:lstStyle/>
          <a:p>
            <a:r>
              <a:rPr lang="zh-CN" altLang="en-US" sz="1400" kern="0" dirty="0">
                <a:latin typeface="Times New Roman" panose="02020603050405020304" pitchFamily="18" charset="0"/>
                <a:ea typeface="+mn-ea"/>
                <a:cs typeface="Times New Roman" panose="02020603050405020304" pitchFamily="18" charset="0"/>
              </a:rPr>
              <a:t>单</a:t>
            </a:r>
            <a:r>
              <a:rPr lang="zh-CN" altLang="en-US" sz="1400" kern="0" dirty="0" smtClean="0">
                <a:latin typeface="Times New Roman" panose="02020603050405020304" pitchFamily="18" charset="0"/>
                <a:ea typeface="+mn-ea"/>
                <a:cs typeface="Times New Roman" panose="02020603050405020304" pitchFamily="18" charset="0"/>
              </a:rPr>
              <a:t>层板强度参数（</a:t>
            </a:r>
            <a:r>
              <a:rPr lang="en-US" altLang="zh-CN" sz="1400" kern="0" dirty="0" smtClean="0">
                <a:latin typeface="Times New Roman" panose="02020603050405020304" pitchFamily="18" charset="0"/>
                <a:ea typeface="+mn-ea"/>
                <a:cs typeface="Times New Roman" panose="02020603050405020304" pitchFamily="18" charset="0"/>
              </a:rPr>
              <a:t>T300</a:t>
            </a:r>
            <a:r>
              <a:rPr lang="zh-CN" altLang="en-US" sz="1400" kern="0" dirty="0" smtClean="0">
                <a:latin typeface="Times New Roman" panose="02020603050405020304" pitchFamily="18" charset="0"/>
                <a:ea typeface="+mn-ea"/>
                <a:cs typeface="Times New Roman" panose="02020603050405020304" pitchFamily="18" charset="0"/>
              </a:rPr>
              <a:t>）</a:t>
            </a:r>
            <a:endParaRPr lang="zh-CN" altLang="en-US" sz="1400" dirty="0">
              <a:latin typeface="Times New Roman" panose="02020603050405020304" pitchFamily="18" charset="0"/>
              <a:ea typeface="+mn-ea"/>
              <a:cs typeface="Times New Roman" panose="02020603050405020304" pitchFamily="18"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2492901028"/>
              </p:ext>
            </p:extLst>
          </p:nvPr>
        </p:nvGraphicFramePr>
        <p:xfrm>
          <a:off x="436434" y="2656657"/>
          <a:ext cx="8229601" cy="699394"/>
        </p:xfrm>
        <a:graphic>
          <a:graphicData uri="http://schemas.openxmlformats.org/drawingml/2006/table">
            <a:tbl>
              <a:tblPr firstRow="1" firstCol="1" bandRow="1">
                <a:tableStyleId>{0E3FDE45-AF77-4B5C-9715-49D594BDF05E}</a:tableStyleId>
              </a:tblPr>
              <a:tblGrid>
                <a:gridCol w="2184136"/>
                <a:gridCol w="1259129"/>
                <a:gridCol w="1361176"/>
                <a:gridCol w="1033638"/>
                <a:gridCol w="1196584"/>
                <a:gridCol w="1194938"/>
              </a:tblGrid>
              <a:tr h="339354">
                <a:tc>
                  <a:txBody>
                    <a:bodyPr/>
                    <a:lstStyle/>
                    <a:p>
                      <a:pPr algn="ctr">
                        <a:lnSpc>
                          <a:spcPct val="150000"/>
                        </a:lnSpc>
                        <a:spcBef>
                          <a:spcPts val="600"/>
                        </a:spcBef>
                        <a:spcAft>
                          <a:spcPts val="0"/>
                        </a:spcAft>
                      </a:pPr>
                      <a:r>
                        <a:rPr lang="zh-CN" sz="1200" kern="100" dirty="0">
                          <a:effectLst/>
                        </a:rPr>
                        <a:t>强度参数</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dirty="0">
                          <a:effectLst/>
                        </a:rPr>
                        <a:t>TX</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rPr>
                        <a:t>CX</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rPr>
                        <a:t>TY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rPr>
                        <a:t>CY</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rPr>
                        <a:t>SXY</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360040">
                <a:tc>
                  <a:txBody>
                    <a:bodyPr/>
                    <a:lstStyle/>
                    <a:p>
                      <a:pPr algn="ctr">
                        <a:lnSpc>
                          <a:spcPct val="150000"/>
                        </a:lnSpc>
                        <a:spcBef>
                          <a:spcPts val="600"/>
                        </a:spcBef>
                        <a:spcAft>
                          <a:spcPts val="0"/>
                        </a:spcAft>
                      </a:pPr>
                      <a:r>
                        <a:rPr lang="zh-CN" sz="1200" kern="100" dirty="0">
                          <a:effectLst/>
                        </a:rPr>
                        <a:t>单位（</a:t>
                      </a:r>
                      <a:r>
                        <a:rPr lang="en-US" sz="1200" kern="100" dirty="0">
                          <a:effectLst/>
                        </a:rPr>
                        <a:t>MPa</a:t>
                      </a:r>
                      <a:r>
                        <a:rPr lang="zh-CN" sz="1200" kern="100" dirty="0">
                          <a:effectLst/>
                        </a:rPr>
                        <a:t>）</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1451.55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725.78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35.99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160.28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131.77</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7944" y="4075848"/>
            <a:ext cx="4021850" cy="2292560"/>
          </a:xfrm>
          <a:prstGeom prst="rect">
            <a:avLst/>
          </a:prstGeom>
        </p:spPr>
      </p:pic>
      <p:sp>
        <p:nvSpPr>
          <p:cNvPr id="9" name="矩形 8"/>
          <p:cNvSpPr/>
          <p:nvPr/>
        </p:nvSpPr>
        <p:spPr>
          <a:xfrm>
            <a:off x="4810869" y="6411426"/>
            <a:ext cx="3095719" cy="369332"/>
          </a:xfrm>
          <a:prstGeom prst="rect">
            <a:avLst/>
          </a:prstGeom>
        </p:spPr>
        <p:txBody>
          <a:bodyPr wrap="none">
            <a:spAutoFit/>
          </a:bodyPr>
          <a:lstStyle/>
          <a:p>
            <a:r>
              <a:rPr lang="en-US" altLang="zh-CN" dirty="0" smtClean="0">
                <a:latin typeface="Times New Roman" panose="02020603050405020304" pitchFamily="18" charset="0"/>
                <a:ea typeface="+mn-ea"/>
                <a:cs typeface="Times New Roman" panose="02020603050405020304" pitchFamily="18" charset="0"/>
              </a:rPr>
              <a:t>3D Shell Model, S4R</a:t>
            </a:r>
            <a:r>
              <a:rPr lang="zh-CN" altLang="en-US" dirty="0" smtClean="0">
                <a:latin typeface="Times New Roman" panose="02020603050405020304" pitchFamily="18" charset="0"/>
                <a:ea typeface="+mn-ea"/>
                <a:cs typeface="Times New Roman" panose="02020603050405020304" pitchFamily="18" charset="0"/>
              </a:rPr>
              <a:t>单元类型</a:t>
            </a:r>
            <a:endParaRPr lang="en-US" altLang="zh-CN" dirty="0" smtClean="0">
              <a:latin typeface="Times New Roman" panose="02020603050405020304" pitchFamily="18" charset="0"/>
              <a:ea typeface="+mn-ea"/>
              <a:cs typeface="Times New Roman" panose="02020603050405020304" pitchFamily="18" charset="0"/>
            </a:endParaRPr>
          </a:p>
        </p:txBody>
      </p:sp>
      <p:sp>
        <p:nvSpPr>
          <p:cNvPr id="12" name="矩形 11"/>
          <p:cNvSpPr/>
          <p:nvPr/>
        </p:nvSpPr>
        <p:spPr>
          <a:xfrm>
            <a:off x="433882" y="3509610"/>
            <a:ext cx="5343129" cy="338554"/>
          </a:xfrm>
          <a:prstGeom prst="rect">
            <a:avLst/>
          </a:prstGeom>
        </p:spPr>
        <p:txBody>
          <a:bodyPr wrap="none">
            <a:spAutoFit/>
          </a:bodyPr>
          <a:lstStyle/>
          <a:p>
            <a:r>
              <a:rPr lang="en-US" altLang="zh-CN" sz="1600" dirty="0" smtClean="0">
                <a:solidFill>
                  <a:srgbClr val="FF0000"/>
                </a:solidFill>
                <a:latin typeface="Times New Roman" panose="02020603050405020304" pitchFamily="18" charset="0"/>
                <a:ea typeface="+mn-ea"/>
                <a:cs typeface="Times New Roman" panose="02020603050405020304" pitchFamily="18" charset="0"/>
              </a:rPr>
              <a:t>Abaqus</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a:t>Hashin</a:t>
            </a:r>
            <a:r>
              <a:rPr lang="zh-CN" altLang="zh-CN" sz="1600" dirty="0" smtClean="0"/>
              <a:t>准则</a:t>
            </a:r>
            <a:r>
              <a:rPr lang="zh-CN" altLang="en-US" sz="1600" dirty="0" smtClean="0"/>
              <a:t>和</a:t>
            </a:r>
            <a:r>
              <a:rPr lang="en-US" altLang="zh-CN" sz="1600" dirty="0" smtClean="0"/>
              <a:t>USDFLD</a:t>
            </a:r>
            <a:r>
              <a:rPr lang="zh-CN" altLang="zh-CN" sz="1600" dirty="0" smtClean="0"/>
              <a:t>子程序</a:t>
            </a:r>
            <a:r>
              <a:rPr lang="zh-CN" altLang="en-US" sz="1600" dirty="0" smtClean="0"/>
              <a:t>实现渐进失效分析</a:t>
            </a:r>
            <a:endParaRPr lang="zh-CN" altLang="en-US" sz="16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107504" y="3848164"/>
            <a:ext cx="4212658" cy="2585217"/>
          </a:xfrm>
          <a:prstGeom prst="rect">
            <a:avLst/>
          </a:prstGeom>
        </p:spPr>
      </p:pic>
    </p:spTree>
    <p:extLst>
      <p:ext uri="{BB962C8B-B14F-4D97-AF65-F5344CB8AC3E}">
        <p14:creationId xmlns:p14="http://schemas.microsoft.com/office/powerpoint/2010/main" val="111359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297586B-EA7E-4A47-8E76-41EE61A1DF1D}" type="slidenum">
              <a:rPr lang="en-US" altLang="zh-CN" smtClean="0"/>
              <a:pPr>
                <a:defRPr/>
              </a:pPr>
              <a:t>2</a:t>
            </a:fld>
            <a:endParaRPr lang="en-US" altLang="zh-CN" dirty="0"/>
          </a:p>
        </p:txBody>
      </p:sp>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主要内容</a:t>
            </a:r>
          </a:p>
        </p:txBody>
      </p:sp>
      <p:grpSp>
        <p:nvGrpSpPr>
          <p:cNvPr id="94" name="Group 2"/>
          <p:cNvGrpSpPr>
            <a:grpSpLocks/>
          </p:cNvGrpSpPr>
          <p:nvPr/>
        </p:nvGrpSpPr>
        <p:grpSpPr bwMode="auto">
          <a:xfrm>
            <a:off x="698076" y="1538882"/>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rgbClr val="0070C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开口复合材料层合板局部屈曲研究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rgbClr val="0070C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612555" y="305167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latin typeface="黑体" panose="02010609060101010101" pitchFamily="49" charset="-122"/>
                <a:ea typeface="黑体" panose="02010609060101010101" pitchFamily="49" charset="-122"/>
                <a:cs typeface="Times New Roman" pitchFamily="18" charset="0"/>
              </a:rPr>
              <a:t>开口复合材料层合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板强度实验研究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rgbClr val="0070C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开口</a:t>
            </a:r>
            <a:r>
              <a:rPr lang="zh-CN" altLang="en-US" sz="2800" kern="0" dirty="0">
                <a:latin typeface="黑体" panose="02010609060101010101" pitchFamily="49" charset="-122"/>
                <a:ea typeface="黑体" panose="02010609060101010101" pitchFamily="49" charset="-122"/>
                <a:cs typeface="Times New Roman" pitchFamily="18" charset="0"/>
              </a:rPr>
              <a:t>复合材料层合板补强优化分析</a:t>
            </a: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40" name="Group 2"/>
          <p:cNvGrpSpPr>
            <a:grpSpLocks/>
          </p:cNvGrpSpPr>
          <p:nvPr/>
        </p:nvGrpSpPr>
        <p:grpSpPr bwMode="auto">
          <a:xfrm>
            <a:off x="699938" y="4438366"/>
            <a:ext cx="606086" cy="529062"/>
            <a:chOff x="1110" y="2656"/>
            <a:chExt cx="1549" cy="1351"/>
          </a:xfrm>
          <a:solidFill>
            <a:srgbClr val="0070C0"/>
          </a:solidFill>
        </p:grpSpPr>
        <p:sp>
          <p:nvSpPr>
            <p:cNvPr id="2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45" name="Text Box 12"/>
          <p:cNvSpPr txBox="1">
            <a:spLocks noChangeArrowheads="1"/>
          </p:cNvSpPr>
          <p:nvPr/>
        </p:nvSpPr>
        <p:spPr bwMode="gray">
          <a:xfrm>
            <a:off x="847042" y="4488140"/>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46" name="Line 27"/>
          <p:cNvSpPr>
            <a:spLocks noChangeShapeType="1"/>
          </p:cNvSpPr>
          <p:nvPr/>
        </p:nvSpPr>
        <p:spPr bwMode="auto">
          <a:xfrm>
            <a:off x="1290383" y="5013176"/>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Text Box 11"/>
          <p:cNvSpPr txBox="1">
            <a:spLocks noChangeArrowheads="1"/>
          </p:cNvSpPr>
          <p:nvPr/>
        </p:nvSpPr>
        <p:spPr bwMode="auto">
          <a:xfrm>
            <a:off x="1447780" y="4489956"/>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基于</a:t>
            </a:r>
            <a:r>
              <a:rPr lang="en-US" altLang="zh-CN" sz="2800" kern="0" dirty="0">
                <a:latin typeface="黑体" panose="02010609060101010101" pitchFamily="49" charset="-122"/>
                <a:ea typeface="黑体" panose="02010609060101010101" pitchFamily="49" charset="-122"/>
                <a:cs typeface="Times New Roman" pitchFamily="18" charset="0"/>
              </a:rPr>
              <a:t>Lamb</a:t>
            </a:r>
            <a:r>
              <a:rPr lang="zh-CN" altLang="en-US" sz="2800" kern="0" dirty="0">
                <a:latin typeface="黑体" panose="02010609060101010101" pitchFamily="49" charset="-122"/>
                <a:ea typeface="黑体" panose="02010609060101010101" pitchFamily="49" charset="-122"/>
                <a:cs typeface="Times New Roman" pitchFamily="18" charset="0"/>
              </a:rPr>
              <a:t>波的损伤定位及大小评估</a:t>
            </a:r>
          </a:p>
        </p:txBody>
      </p:sp>
      <p:grpSp>
        <p:nvGrpSpPr>
          <p:cNvPr id="39" name="Group 2"/>
          <p:cNvGrpSpPr>
            <a:grpSpLocks/>
          </p:cNvGrpSpPr>
          <p:nvPr/>
        </p:nvGrpSpPr>
        <p:grpSpPr bwMode="auto">
          <a:xfrm>
            <a:off x="726250" y="5157192"/>
            <a:ext cx="606086" cy="529062"/>
            <a:chOff x="1110" y="2656"/>
            <a:chExt cx="1549" cy="1351"/>
          </a:xfrm>
          <a:solidFill>
            <a:srgbClr val="0070C0"/>
          </a:solidFill>
        </p:grpSpPr>
        <p:sp>
          <p:nvSpPr>
            <p:cNvPr id="4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3" name="Text Box 12"/>
          <p:cNvSpPr txBox="1">
            <a:spLocks noChangeArrowheads="1"/>
          </p:cNvSpPr>
          <p:nvPr/>
        </p:nvSpPr>
        <p:spPr bwMode="gray">
          <a:xfrm>
            <a:off x="873354" y="520696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4" name="Line 27"/>
          <p:cNvSpPr>
            <a:spLocks noChangeShapeType="1"/>
          </p:cNvSpPr>
          <p:nvPr/>
        </p:nvSpPr>
        <p:spPr bwMode="auto">
          <a:xfrm>
            <a:off x="1316695" y="5732002"/>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Text Box 11"/>
          <p:cNvSpPr txBox="1">
            <a:spLocks noChangeArrowheads="1"/>
          </p:cNvSpPr>
          <p:nvPr/>
        </p:nvSpPr>
        <p:spPr bwMode="auto">
          <a:xfrm>
            <a:off x="1474092" y="520878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60232" y="6165304"/>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20</a:t>
            </a:fld>
            <a:endParaRPr lang="en-US" altLang="zh-CN">
              <a:latin typeface="Times New Roman" panose="02020603050405020304" pitchFamily="18" charset="0"/>
              <a:ea typeface="+mn-ea"/>
              <a:cs typeface="Times New Roman" panose="02020603050405020304" pitchFamily="18" charset="0"/>
            </a:endParaRPr>
          </a:p>
        </p:txBody>
      </p:sp>
      <p:sp>
        <p:nvSpPr>
          <p:cNvPr id="11" name="Rectangle 2"/>
          <p:cNvSpPr>
            <a:spLocks noGrp="1" noChangeArrowheads="1"/>
          </p:cNvSpPr>
          <p:nvPr>
            <p:ph type="title"/>
          </p:nvPr>
        </p:nvSpPr>
        <p:spPr>
          <a:xfrm>
            <a:off x="464220" y="542354"/>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3.2. </a:t>
            </a:r>
            <a:r>
              <a:rPr lang="zh-CN" altLang="en-US" sz="2200" dirty="0" smtClean="0">
                <a:latin typeface="Times New Roman" panose="02020603050405020304" pitchFamily="18" charset="0"/>
                <a:ea typeface="+mn-ea"/>
                <a:cs typeface="Times New Roman" panose="02020603050405020304" pitchFamily="18" charset="0"/>
              </a:rPr>
              <a:t>数值模拟 </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US" altLang="zh-CN" sz="2200" dirty="0" err="1" smtClean="0">
                <a:latin typeface="Times New Roman" panose="02020603050405020304" pitchFamily="18" charset="0"/>
                <a:ea typeface="+mn-ea"/>
                <a:cs typeface="Times New Roman" panose="02020603050405020304" pitchFamily="18" charset="0"/>
              </a:rPr>
              <a:t>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664690304"/>
              </p:ext>
            </p:extLst>
          </p:nvPr>
        </p:nvGraphicFramePr>
        <p:xfrm>
          <a:off x="116831" y="3140968"/>
          <a:ext cx="5524500" cy="3581400"/>
        </p:xfrm>
        <a:graphic>
          <a:graphicData uri="http://schemas.openxmlformats.org/drawingml/2006/table">
            <a:tbl>
              <a:tblPr>
                <a:tableStyleId>{284E427A-3D55-4303-BF80-6455036E1DE7}</a:tableStyleId>
              </a:tblPr>
              <a:tblGrid>
                <a:gridCol w="2235572"/>
                <a:gridCol w="3288928"/>
              </a:tblGrid>
              <a:tr h="431800">
                <a:tc>
                  <a:txBody>
                    <a:bodyPr/>
                    <a:lstStyle/>
                    <a:p>
                      <a:pPr algn="just">
                        <a:lnSpc>
                          <a:spcPts val="2000"/>
                        </a:lnSpc>
                        <a:spcAft>
                          <a:spcPts val="1000"/>
                        </a:spcAft>
                      </a:pPr>
                      <a:r>
                        <a:rPr lang="zh-CN" sz="1400" kern="100" dirty="0">
                          <a:effectLst/>
                        </a:rPr>
                        <a:t>纤维拉伸失效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ts val="2000"/>
                        </a:lnSpc>
                        <a:spcAft>
                          <a:spcPts val="1000"/>
                        </a:spcAft>
                      </a:pPr>
                      <a:endParaRPr lang="en-US" sz="1400" kern="100" dirty="0">
                        <a:effectLst/>
                      </a:endParaRPr>
                    </a:p>
                    <a:p>
                      <a:pPr algn="just">
                        <a:lnSpc>
                          <a:spcPts val="2000"/>
                        </a:lnSpc>
                        <a:spcAft>
                          <a:spcPts val="100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r>
              <a:tr h="457200">
                <a:tc>
                  <a:txBody>
                    <a:bodyPr/>
                    <a:lstStyle/>
                    <a:p>
                      <a:pPr algn="just">
                        <a:lnSpc>
                          <a:spcPts val="2000"/>
                        </a:lnSpc>
                        <a:spcAft>
                          <a:spcPts val="1000"/>
                        </a:spcAft>
                      </a:pPr>
                      <a:r>
                        <a:rPr lang="zh-CN" sz="1400" kern="100" dirty="0">
                          <a:effectLst/>
                        </a:rPr>
                        <a:t>纤维压缩失效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r>
              <a:tr h="609154">
                <a:tc>
                  <a:txBody>
                    <a:bodyPr/>
                    <a:lstStyle/>
                    <a:p>
                      <a:pPr algn="just">
                        <a:lnSpc>
                          <a:spcPts val="2000"/>
                        </a:lnSpc>
                        <a:spcAft>
                          <a:spcPts val="1000"/>
                        </a:spcAft>
                      </a:pPr>
                      <a:r>
                        <a:rPr lang="zh-CN" sz="1400" kern="100" dirty="0">
                          <a:effectLst/>
                        </a:rPr>
                        <a:t>基体拉伸失效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ts val="2000"/>
                        </a:lnSpc>
                        <a:spcAft>
                          <a:spcPts val="1000"/>
                        </a:spcAft>
                      </a:pPr>
                      <a:r>
                        <a:rPr lang="zh-CN" sz="1400" kern="100" dirty="0" smtClean="0">
                          <a:effectLst/>
                        </a:rPr>
                        <a:t> </a:t>
                      </a:r>
                      <a:endParaRPr lang="zh-CN" sz="1400" kern="100" dirty="0">
                        <a:effectLst/>
                      </a:endParaRPr>
                    </a:p>
                    <a:p>
                      <a:pPr algn="ctr">
                        <a:lnSpc>
                          <a:spcPts val="2000"/>
                        </a:lnSpc>
                        <a:spcAft>
                          <a:spcPts val="1000"/>
                        </a:spcAft>
                      </a:pPr>
                      <a:r>
                        <a:rPr lang="en-US" sz="1400" kern="100" dirty="0">
                          <a:effectLst/>
                        </a:rPr>
                        <a:t> </a:t>
                      </a:r>
                      <a:endParaRPr lang="zh-CN" sz="1400" kern="100" dirty="0">
                        <a:effectLst/>
                      </a:endParaRPr>
                    </a:p>
                    <a:p>
                      <a:pPr algn="ctr">
                        <a:lnSpc>
                          <a:spcPts val="2000"/>
                        </a:lnSpc>
                        <a:spcAft>
                          <a:spcPts val="1000"/>
                        </a:spcAft>
                      </a:pPr>
                      <a:r>
                        <a:rPr lang="en-US" sz="1400" kern="100" dirty="0">
                          <a:effectLst/>
                        </a:rPr>
                        <a:t> </a:t>
                      </a:r>
                      <a:endParaRPr lang="zh-CN" sz="1400" kern="100" dirty="0">
                        <a:effectLst/>
                      </a:endParaRPr>
                    </a:p>
                    <a:p>
                      <a:pPr algn="just">
                        <a:lnSpc>
                          <a:spcPts val="2000"/>
                        </a:lnSpc>
                        <a:spcAft>
                          <a:spcPts val="100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r>
              <a:tr h="264795">
                <a:tc>
                  <a:txBody>
                    <a:bodyPr/>
                    <a:lstStyle/>
                    <a:p>
                      <a:pPr algn="just">
                        <a:lnSpc>
                          <a:spcPts val="2000"/>
                        </a:lnSpc>
                        <a:spcAft>
                          <a:spcPts val="1000"/>
                        </a:spcAft>
                      </a:pPr>
                      <a:r>
                        <a:rPr lang="zh-CN" sz="1400" kern="100" dirty="0">
                          <a:effectLst/>
                        </a:rPr>
                        <a:t>基体压缩失效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r>
              <a:tr h="431800">
                <a:tc>
                  <a:txBody>
                    <a:bodyPr/>
                    <a:lstStyle/>
                    <a:p>
                      <a:pPr algn="just">
                        <a:lnSpc>
                          <a:spcPts val="2000"/>
                        </a:lnSpc>
                        <a:spcAft>
                          <a:spcPts val="1000"/>
                        </a:spcAft>
                      </a:pPr>
                      <a:r>
                        <a:rPr lang="zh-CN" sz="1400" kern="100" dirty="0">
                          <a:effectLst/>
                        </a:rPr>
                        <a:t>纤维</a:t>
                      </a:r>
                      <a:r>
                        <a:rPr lang="en-US" sz="1400" kern="100" dirty="0">
                          <a:effectLst/>
                        </a:rPr>
                        <a:t>-</a:t>
                      </a:r>
                      <a:r>
                        <a:rPr lang="zh-CN" sz="1400" kern="100" dirty="0">
                          <a:effectLst/>
                        </a:rPr>
                        <a:t>基体剪切失效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1000"/>
                        </a:spcAft>
                      </a:pP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r>
              <a:tr h="431800">
                <a:tc>
                  <a:txBody>
                    <a:bodyPr/>
                    <a:lstStyle/>
                    <a:p>
                      <a:pPr algn="just">
                        <a:lnSpc>
                          <a:spcPts val="2000"/>
                        </a:lnSpc>
                        <a:spcAft>
                          <a:spcPts val="1000"/>
                        </a:spcAft>
                      </a:pPr>
                      <a:r>
                        <a:rPr lang="zh-CN" sz="1400" kern="100" dirty="0">
                          <a:effectLst/>
                        </a:rPr>
                        <a:t>拉伸分层失效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1000"/>
                        </a:spcAft>
                      </a:pPr>
                      <a:endParaRPr lang="en-US" sz="1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431800">
                <a:tc>
                  <a:txBody>
                    <a:bodyPr/>
                    <a:lstStyle/>
                    <a:p>
                      <a:pPr algn="just">
                        <a:lnSpc>
                          <a:spcPts val="2000"/>
                        </a:lnSpc>
                        <a:spcAft>
                          <a:spcPts val="1000"/>
                        </a:spcAft>
                      </a:pPr>
                      <a:r>
                        <a:rPr lang="zh-CN" sz="1400" kern="100" dirty="0">
                          <a:effectLst/>
                        </a:rPr>
                        <a:t>压缩分层失效</a:t>
                      </a: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1000"/>
                        </a:spcAft>
                      </a:pPr>
                      <a:endParaRPr lang="en-US" sz="1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bl>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815571156"/>
              </p:ext>
            </p:extLst>
          </p:nvPr>
        </p:nvGraphicFramePr>
        <p:xfrm>
          <a:off x="1283132" y="3256252"/>
          <a:ext cx="571500" cy="219075"/>
        </p:xfrm>
        <a:graphic>
          <a:graphicData uri="http://schemas.openxmlformats.org/presentationml/2006/ole">
            <mc:AlternateContent xmlns:mc="http://schemas.openxmlformats.org/markup-compatibility/2006">
              <mc:Choice xmlns:v="urn:schemas-microsoft-com:vml" Requires="v">
                <p:oleObj spid="_x0000_s92665" name="公式" r:id="rId4" imgW="578379" imgH="218304" progId="Equation.3">
                  <p:embed/>
                </p:oleObj>
              </mc:Choice>
              <mc:Fallback>
                <p:oleObj name="公式" r:id="rId4" imgW="578379" imgH="218304" progId="Equation.3">
                  <p:embed/>
                  <p:pic>
                    <p:nvPicPr>
                      <p:cNvPr id="0" name="图片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132" y="3256252"/>
                        <a:ext cx="571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054135849"/>
              </p:ext>
            </p:extLst>
          </p:nvPr>
        </p:nvGraphicFramePr>
        <p:xfrm>
          <a:off x="2453815" y="3233987"/>
          <a:ext cx="2853211" cy="724625"/>
        </p:xfrm>
        <a:graphic>
          <a:graphicData uri="http://schemas.openxmlformats.org/presentationml/2006/ole">
            <mc:AlternateContent xmlns:mc="http://schemas.openxmlformats.org/markup-compatibility/2006">
              <mc:Choice xmlns:v="urn:schemas-microsoft-com:vml" Requires="v">
                <p:oleObj spid="_x0000_s92666" name="公式" r:id="rId6" imgW="2666880" imgH="685800" progId="Equation.3">
                  <p:embed/>
                </p:oleObj>
              </mc:Choice>
              <mc:Fallback>
                <p:oleObj name="公式" r:id="rId6" imgW="2666880" imgH="685800" progId="Equation.3">
                  <p:embed/>
                  <p:pic>
                    <p:nvPicPr>
                      <p:cNvPr id="0" name="图片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3815" y="3233987"/>
                        <a:ext cx="2853211" cy="724625"/>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866668727"/>
              </p:ext>
            </p:extLst>
          </p:nvPr>
        </p:nvGraphicFramePr>
        <p:xfrm>
          <a:off x="1302734" y="3715421"/>
          <a:ext cx="561975" cy="219075"/>
        </p:xfrm>
        <a:graphic>
          <a:graphicData uri="http://schemas.openxmlformats.org/presentationml/2006/ole">
            <mc:AlternateContent xmlns:mc="http://schemas.openxmlformats.org/markup-compatibility/2006">
              <mc:Choice xmlns:v="urn:schemas-microsoft-com:vml" Requires="v">
                <p:oleObj spid="_x0000_s92667" name="公式" r:id="rId8" imgW="565623" imgH="218304" progId="Equation.3">
                  <p:embed/>
                </p:oleObj>
              </mc:Choice>
              <mc:Fallback>
                <p:oleObj name="公式" r:id="rId8" imgW="565623" imgH="218304"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2734" y="3715421"/>
                        <a:ext cx="5619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427259022"/>
              </p:ext>
            </p:extLst>
          </p:nvPr>
        </p:nvGraphicFramePr>
        <p:xfrm>
          <a:off x="1302734" y="4259162"/>
          <a:ext cx="581025" cy="219075"/>
        </p:xfrm>
        <a:graphic>
          <a:graphicData uri="http://schemas.openxmlformats.org/presentationml/2006/ole">
            <mc:AlternateContent xmlns:mc="http://schemas.openxmlformats.org/markup-compatibility/2006">
              <mc:Choice xmlns:v="urn:schemas-microsoft-com:vml" Requires="v">
                <p:oleObj spid="_x0000_s92668" name="公式" r:id="rId10" imgW="591135" imgH="218304" progId="Equation.3">
                  <p:embed/>
                </p:oleObj>
              </mc:Choice>
              <mc:Fallback>
                <p:oleObj name="公式" r:id="rId10" imgW="591135" imgH="218304"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2734" y="4259162"/>
                        <a:ext cx="581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802546036"/>
              </p:ext>
            </p:extLst>
          </p:nvPr>
        </p:nvGraphicFramePr>
        <p:xfrm>
          <a:off x="1302733" y="4939614"/>
          <a:ext cx="581025" cy="219075"/>
        </p:xfrm>
        <a:graphic>
          <a:graphicData uri="http://schemas.openxmlformats.org/presentationml/2006/ole">
            <mc:AlternateContent xmlns:mc="http://schemas.openxmlformats.org/markup-compatibility/2006">
              <mc:Choice xmlns:v="urn:schemas-microsoft-com:vml" Requires="v">
                <p:oleObj spid="_x0000_s92669" name="公式" r:id="rId12" imgW="591135" imgH="218304" progId="Equation.3">
                  <p:embed/>
                </p:oleObj>
              </mc:Choice>
              <mc:Fallback>
                <p:oleObj name="公式" r:id="rId12" imgW="591135" imgH="218304"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2733" y="4939614"/>
                        <a:ext cx="581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79740709"/>
              </p:ext>
            </p:extLst>
          </p:nvPr>
        </p:nvGraphicFramePr>
        <p:xfrm>
          <a:off x="1697696" y="5540232"/>
          <a:ext cx="561975" cy="219075"/>
        </p:xfrm>
        <a:graphic>
          <a:graphicData uri="http://schemas.openxmlformats.org/presentationml/2006/ole">
            <mc:AlternateContent xmlns:mc="http://schemas.openxmlformats.org/markup-compatibility/2006">
              <mc:Choice xmlns:v="urn:schemas-microsoft-com:vml" Requires="v">
                <p:oleObj spid="_x0000_s92670" name="公式" r:id="rId14" imgW="565623" imgH="218304" progId="Equation.3">
                  <p:embed/>
                </p:oleObj>
              </mc:Choice>
              <mc:Fallback>
                <p:oleObj name="公式" r:id="rId14" imgW="565623" imgH="218304"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7696" y="5540232"/>
                        <a:ext cx="5619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576531424"/>
              </p:ext>
            </p:extLst>
          </p:nvPr>
        </p:nvGraphicFramePr>
        <p:xfrm>
          <a:off x="1372889" y="5992084"/>
          <a:ext cx="581025" cy="228600"/>
        </p:xfrm>
        <a:graphic>
          <a:graphicData uri="http://schemas.openxmlformats.org/presentationml/2006/ole">
            <mc:AlternateContent xmlns:mc="http://schemas.openxmlformats.org/markup-compatibility/2006">
              <mc:Choice xmlns:v="urn:schemas-microsoft-com:vml" Requires="v">
                <p:oleObj spid="_x0000_s92671" name="公式" r:id="rId15" imgW="591135" imgH="231424" progId="Equation.3">
                  <p:embed/>
                </p:oleObj>
              </mc:Choice>
              <mc:Fallback>
                <p:oleObj name="公式" r:id="rId15" imgW="591135" imgH="231424" progId="Equation.3">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72889" y="5992084"/>
                        <a:ext cx="58102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692914053"/>
              </p:ext>
            </p:extLst>
          </p:nvPr>
        </p:nvGraphicFramePr>
        <p:xfrm>
          <a:off x="2853599" y="5944910"/>
          <a:ext cx="2206192" cy="275774"/>
        </p:xfrm>
        <a:graphic>
          <a:graphicData uri="http://schemas.openxmlformats.org/presentationml/2006/ole">
            <mc:AlternateContent xmlns:mc="http://schemas.openxmlformats.org/markup-compatibility/2006">
              <mc:Choice xmlns:v="urn:schemas-microsoft-com:vml" Requires="v">
                <p:oleObj spid="_x0000_s92672" name="公式" r:id="rId17" imgW="1829520" imgH="228690" progId="Equation.3">
                  <p:embed/>
                </p:oleObj>
              </mc:Choice>
              <mc:Fallback>
                <p:oleObj name="公式" r:id="rId17" imgW="1829520" imgH="228690" progId="Equation.3">
                  <p:embed/>
                  <p:pic>
                    <p:nvPicPr>
                      <p:cNvPr id="0" name="图片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3599" y="5944910"/>
                        <a:ext cx="2206192" cy="275774"/>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607193823"/>
              </p:ext>
            </p:extLst>
          </p:nvPr>
        </p:nvGraphicFramePr>
        <p:xfrm>
          <a:off x="1382414" y="6388939"/>
          <a:ext cx="571500" cy="228600"/>
        </p:xfrm>
        <a:graphic>
          <a:graphicData uri="http://schemas.openxmlformats.org/presentationml/2006/ole">
            <mc:AlternateContent xmlns:mc="http://schemas.openxmlformats.org/markup-compatibility/2006">
              <mc:Choice xmlns:v="urn:schemas-microsoft-com:vml" Requires="v">
                <p:oleObj spid="_x0000_s92673" name="公式" r:id="rId19" imgW="578379" imgH="231424" progId="Equation.3">
                  <p:embed/>
                </p:oleObj>
              </mc:Choice>
              <mc:Fallback>
                <p:oleObj name="公式" r:id="rId19" imgW="578379" imgH="231424" progId="Equation.3">
                  <p:embed/>
                  <p:pic>
                    <p:nvPicPr>
                      <p:cNvPr id="0"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2414" y="6388939"/>
                        <a:ext cx="571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64043505"/>
              </p:ext>
            </p:extLst>
          </p:nvPr>
        </p:nvGraphicFramePr>
        <p:xfrm>
          <a:off x="2879081" y="6379938"/>
          <a:ext cx="1921594" cy="330062"/>
        </p:xfrm>
        <a:graphic>
          <a:graphicData uri="http://schemas.openxmlformats.org/presentationml/2006/ole">
            <mc:AlternateContent xmlns:mc="http://schemas.openxmlformats.org/markup-compatibility/2006">
              <mc:Choice xmlns:v="urn:schemas-microsoft-com:vml" Requires="v">
                <p:oleObj spid="_x0000_s92674" name="公式" r:id="rId21" imgW="1829520" imgH="228690" progId="Equation.3">
                  <p:embed/>
                </p:oleObj>
              </mc:Choice>
              <mc:Fallback>
                <p:oleObj name="公式" r:id="rId21" imgW="1829520" imgH="228690" progId="Equation.3">
                  <p:embed/>
                  <p:pic>
                    <p:nvPicPr>
                      <p:cNvPr id="0" name="Object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9081" y="6379938"/>
                        <a:ext cx="1921594" cy="330062"/>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837642490"/>
              </p:ext>
            </p:extLst>
          </p:nvPr>
        </p:nvGraphicFramePr>
        <p:xfrm>
          <a:off x="2988692" y="5505331"/>
          <a:ext cx="1090603" cy="253976"/>
        </p:xfrm>
        <a:graphic>
          <a:graphicData uri="http://schemas.openxmlformats.org/presentationml/2006/ole">
            <mc:AlternateContent xmlns:mc="http://schemas.openxmlformats.org/markup-compatibility/2006">
              <mc:Choice xmlns:v="urn:schemas-microsoft-com:vml" Requires="v">
                <p:oleObj spid="_x0000_s92675" name="公式" r:id="rId22" imgW="938080" imgH="218217" progId="Equation.3">
                  <p:embed/>
                </p:oleObj>
              </mc:Choice>
              <mc:Fallback>
                <p:oleObj name="公式" r:id="rId22" imgW="938080" imgH="218217" progId="Equation.3">
                  <p:embed/>
                  <p:pic>
                    <p:nvPicPr>
                      <p:cNvPr id="0" name="图片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88692" y="5505331"/>
                        <a:ext cx="1090603" cy="253976"/>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82897187"/>
              </p:ext>
            </p:extLst>
          </p:nvPr>
        </p:nvGraphicFramePr>
        <p:xfrm>
          <a:off x="2951089" y="4601895"/>
          <a:ext cx="1584176" cy="275872"/>
        </p:xfrm>
        <a:graphic>
          <a:graphicData uri="http://schemas.openxmlformats.org/presentationml/2006/ole">
            <mc:AlternateContent xmlns:mc="http://schemas.openxmlformats.org/markup-compatibility/2006">
              <mc:Choice xmlns:v="urn:schemas-microsoft-com:vml" Requires="v">
                <p:oleObj spid="_x0000_s92676" name="公式" r:id="rId24" imgW="1254397" imgH="217351" progId="Equation.3">
                  <p:embed/>
                </p:oleObj>
              </mc:Choice>
              <mc:Fallback>
                <p:oleObj name="公式" r:id="rId24" imgW="1254397" imgH="217351" progId="Equation.3">
                  <p:embed/>
                  <p:pic>
                    <p:nvPicPr>
                      <p:cNvPr id="0" name="图片 2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51089" y="4601895"/>
                        <a:ext cx="1584176" cy="275872"/>
                      </a:xfrm>
                      <a:prstGeom prst="rect">
                        <a:avLst/>
                      </a:prstGeom>
                      <a:noFill/>
                    </p:spPr>
                  </p:pic>
                </p:oleObj>
              </mc:Fallback>
            </mc:AlternateContent>
          </a:graphicData>
        </a:graphic>
      </p:graphicFrame>
      <p:sp>
        <p:nvSpPr>
          <p:cNvPr id="24" name="矩形 23"/>
          <p:cNvSpPr/>
          <p:nvPr/>
        </p:nvSpPr>
        <p:spPr>
          <a:xfrm>
            <a:off x="-23861" y="1220955"/>
            <a:ext cx="1300356" cy="369332"/>
          </a:xfrm>
          <a:prstGeom prst="rect">
            <a:avLst/>
          </a:prstGeom>
        </p:spPr>
        <p:txBody>
          <a:bodyPr wrap="none">
            <a:spAutoFit/>
          </a:bodyPr>
          <a:lstStyle/>
          <a:p>
            <a:r>
              <a:rPr lang="en-US" altLang="zh-CN" kern="100" dirty="0" err="1">
                <a:solidFill>
                  <a:srgbClr val="FF0000"/>
                </a:solidFill>
                <a:latin typeface="Times New Roman" panose="02020603050405020304" pitchFamily="18" charset="0"/>
                <a:ea typeface="+mn-ea"/>
                <a:cs typeface="Times New Roman" panose="02020603050405020304" pitchFamily="18" charset="0"/>
              </a:rPr>
              <a:t>Hashin</a:t>
            </a:r>
            <a:r>
              <a:rPr lang="zh-CN" altLang="zh-CN" kern="100" dirty="0" smtClean="0">
                <a:solidFill>
                  <a:srgbClr val="FF0000"/>
                </a:solidFill>
                <a:latin typeface="Times New Roman" panose="02020603050405020304" pitchFamily="18" charset="0"/>
                <a:ea typeface="+mn-ea"/>
                <a:cs typeface="Times New Roman" panose="02020603050405020304" pitchFamily="18" charset="0"/>
              </a:rPr>
              <a:t>准则</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p:pic>
        <p:nvPicPr>
          <p:cNvPr id="25" name="图片 2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903475" y="5065493"/>
            <a:ext cx="2087925" cy="1387627"/>
          </a:xfrm>
          <a:prstGeom prst="rect">
            <a:avLst/>
          </a:prstGeom>
        </p:spPr>
      </p:pic>
      <p:pic>
        <p:nvPicPr>
          <p:cNvPr id="26" name="图片 2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894837" y="3356992"/>
            <a:ext cx="2083478" cy="1393299"/>
          </a:xfrm>
          <a:prstGeom prst="rect">
            <a:avLst/>
          </a:prstGeom>
        </p:spPr>
      </p:pic>
      <p:sp>
        <p:nvSpPr>
          <p:cNvPr id="27" name="矩形 26"/>
          <p:cNvSpPr/>
          <p:nvPr/>
        </p:nvSpPr>
        <p:spPr>
          <a:xfrm>
            <a:off x="44571" y="2704062"/>
            <a:ext cx="1569660" cy="369332"/>
          </a:xfrm>
          <a:prstGeom prst="rect">
            <a:avLst/>
          </a:prstGeom>
        </p:spPr>
        <p:txBody>
          <a:bodyPr wrap="none">
            <a:spAutoFit/>
          </a:bodyPr>
          <a:lstStyle/>
          <a:p>
            <a:r>
              <a:rPr lang="zh-CN" altLang="zh-CN" kern="100" dirty="0">
                <a:solidFill>
                  <a:srgbClr val="FF0000"/>
                </a:solidFill>
                <a:latin typeface="Times New Roman" panose="02020603050405020304" pitchFamily="18" charset="0"/>
                <a:ea typeface="+mn-ea"/>
                <a:cs typeface="Times New Roman" panose="02020603050405020304" pitchFamily="18" charset="0"/>
              </a:rPr>
              <a:t>刚度退化模型</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p:sp>
        <p:nvSpPr>
          <p:cNvPr id="28" name="Rectangle 26"/>
          <p:cNvSpPr>
            <a:spLocks noChangeArrowheads="1"/>
          </p:cNvSpPr>
          <p:nvPr/>
        </p:nvSpPr>
        <p:spPr bwMode="auto">
          <a:xfrm>
            <a:off x="1276495" y="16088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 name="对象 28"/>
          <p:cNvGraphicFramePr>
            <a:graphicFrameLocks noChangeAspect="1"/>
          </p:cNvGraphicFramePr>
          <p:nvPr>
            <p:extLst>
              <p:ext uri="{D42A27DB-BD31-4B8C-83A1-F6EECF244321}">
                <p14:modId xmlns:p14="http://schemas.microsoft.com/office/powerpoint/2010/main" val="945962165"/>
              </p:ext>
            </p:extLst>
          </p:nvPr>
        </p:nvGraphicFramePr>
        <p:xfrm>
          <a:off x="2068941" y="1608835"/>
          <a:ext cx="2990850" cy="504825"/>
        </p:xfrm>
        <a:graphic>
          <a:graphicData uri="http://schemas.openxmlformats.org/presentationml/2006/ole">
            <mc:AlternateContent xmlns:mc="http://schemas.openxmlformats.org/markup-compatibility/2006">
              <mc:Choice xmlns:v="urn:schemas-microsoft-com:vml" Requires="v">
                <p:oleObj spid="_x0000_s92677" name="公式" r:id="rId28" imgW="2553405" imgH="508160" progId="Equation.3">
                  <p:embed/>
                </p:oleObj>
              </mc:Choice>
              <mc:Fallback>
                <p:oleObj name="公式" r:id="rId28" imgW="2553405" imgH="508160" progId="Equation.3">
                  <p:embed/>
                  <p:pic>
                    <p:nvPicPr>
                      <p:cNvPr id="0" name="图片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68941" y="1608835"/>
                        <a:ext cx="299085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453075736"/>
              </p:ext>
            </p:extLst>
          </p:nvPr>
        </p:nvGraphicFramePr>
        <p:xfrm>
          <a:off x="2066481" y="2245653"/>
          <a:ext cx="1647825" cy="485775"/>
        </p:xfrm>
        <a:graphic>
          <a:graphicData uri="http://schemas.openxmlformats.org/presentationml/2006/ole">
            <mc:AlternateContent xmlns:mc="http://schemas.openxmlformats.org/markup-compatibility/2006">
              <mc:Choice xmlns:v="urn:schemas-microsoft-com:vml" Requires="v">
                <p:oleObj spid="_x0000_s92678" name="公式" r:id="rId30" imgW="1480561" imgH="515057" progId="Equation.3">
                  <p:embed/>
                </p:oleObj>
              </mc:Choice>
              <mc:Fallback>
                <p:oleObj name="公式" r:id="rId30" imgW="1480561" imgH="515057" progId="Equation.3">
                  <p:embed/>
                  <p:pic>
                    <p:nvPicPr>
                      <p:cNvPr id="0" name="图片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066481" y="2245653"/>
                        <a:ext cx="164782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矩形 32"/>
          <p:cNvSpPr/>
          <p:nvPr/>
        </p:nvSpPr>
        <p:spPr>
          <a:xfrm>
            <a:off x="716799" y="1699860"/>
            <a:ext cx="1261884" cy="307777"/>
          </a:xfrm>
          <a:prstGeom prst="rect">
            <a:avLst/>
          </a:prstGeom>
        </p:spPr>
        <p:txBody>
          <a:bodyPr wrap="none">
            <a:spAutoFit/>
          </a:bodyPr>
          <a:lstStyle/>
          <a:p>
            <a:r>
              <a:rPr lang="zh-CN" altLang="en-US" sz="1400" kern="100" dirty="0" smtClean="0">
                <a:latin typeface="Times New Roman" panose="02020603050405020304" pitchFamily="18" charset="0"/>
                <a:ea typeface="+mn-ea"/>
                <a:cs typeface="Times New Roman" panose="02020603050405020304" pitchFamily="18" charset="0"/>
              </a:rPr>
              <a:t>纤维拉伸失效</a:t>
            </a:r>
            <a:endParaRPr lang="zh-CN" altLang="en-US" sz="1400" dirty="0">
              <a:latin typeface="Times New Roman" panose="02020603050405020304" pitchFamily="18" charset="0"/>
              <a:ea typeface="+mn-ea"/>
              <a:cs typeface="Times New Roman" panose="02020603050405020304" pitchFamily="18" charset="0"/>
            </a:endParaRPr>
          </a:p>
        </p:txBody>
      </p:sp>
      <p:sp>
        <p:nvSpPr>
          <p:cNvPr id="34" name="矩形 33"/>
          <p:cNvSpPr/>
          <p:nvPr/>
        </p:nvSpPr>
        <p:spPr>
          <a:xfrm>
            <a:off x="716799" y="2268968"/>
            <a:ext cx="1261884" cy="307777"/>
          </a:xfrm>
          <a:prstGeom prst="rect">
            <a:avLst/>
          </a:prstGeom>
        </p:spPr>
        <p:txBody>
          <a:bodyPr wrap="none">
            <a:spAutoFit/>
          </a:bodyPr>
          <a:lstStyle/>
          <a:p>
            <a:r>
              <a:rPr lang="zh-CN" altLang="en-US" sz="1400" kern="100" dirty="0" smtClean="0">
                <a:latin typeface="Times New Roman" panose="02020603050405020304" pitchFamily="18" charset="0"/>
                <a:ea typeface="+mn-ea"/>
                <a:cs typeface="Times New Roman" panose="02020603050405020304" pitchFamily="18" charset="0"/>
              </a:rPr>
              <a:t>纤维压缩失效</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5" name="图片 3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700276" y="1512263"/>
            <a:ext cx="2472599" cy="1801064"/>
          </a:xfrm>
          <a:prstGeom prst="rect">
            <a:avLst/>
          </a:prstGeom>
        </p:spPr>
      </p:pic>
      <mc:AlternateContent xmlns:mc="http://schemas.openxmlformats.org/markup-compatibility/2006" xmlns:a14="http://schemas.microsoft.com/office/drawing/2010/main">
        <mc:Choice Requires="a14">
          <p:sp>
            <p:nvSpPr>
              <p:cNvPr id="36" name="矩形 35"/>
              <p:cNvSpPr/>
              <p:nvPr/>
            </p:nvSpPr>
            <p:spPr>
              <a:xfrm>
                <a:off x="6316495" y="6463650"/>
                <a:ext cx="1697324" cy="312586"/>
              </a:xfrm>
              <a:prstGeom prst="rect">
                <a:avLst/>
              </a:prstGeom>
            </p:spPr>
            <p:txBody>
              <a:bodyPr wrap="none">
                <a:spAutoFit/>
              </a:bodyPr>
              <a:lstStyle/>
              <a:p>
                <a14:m>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ea typeface="Cambria Math" panose="02040503050406030204" pitchFamily="18" charset="0"/>
                          </a:rPr>
                          <m:t>45</m:t>
                        </m:r>
                      </m:e>
                      <m:sup>
                        <m:r>
                          <a:rPr lang="en-US" altLang="zh-CN" sz="1400" i="1">
                            <a:solidFill>
                              <a:schemeClr val="tx1"/>
                            </a:solidFill>
                            <a:latin typeface="Cambria Math" panose="02040503050406030204" pitchFamily="18" charset="0"/>
                            <a:ea typeface="Cambria Math" panose="02040503050406030204" pitchFamily="18" charset="0"/>
                          </a:rPr>
                          <m:t>°</m:t>
                        </m:r>
                      </m:sup>
                    </m:sSup>
                  </m:oMath>
                </a14:m>
                <a:r>
                  <a:rPr lang="zh-CN" altLang="en-US" sz="1400" kern="100" dirty="0">
                    <a:latin typeface="Times New Roman" panose="02020603050405020304" pitchFamily="18" charset="0"/>
                    <a:cs typeface="Times New Roman" panose="02020603050405020304" pitchFamily="18" charset="0"/>
                  </a:rPr>
                  <a:t>层</a:t>
                </a:r>
                <a:r>
                  <a:rPr lang="zh-CN" altLang="en-US" sz="1400" kern="100" dirty="0" smtClean="0">
                    <a:latin typeface="Times New Roman" panose="02020603050405020304" pitchFamily="18" charset="0"/>
                    <a:ea typeface="+mn-ea"/>
                    <a:cs typeface="Times New Roman" panose="02020603050405020304" pitchFamily="18" charset="0"/>
                  </a:rPr>
                  <a:t>基体失效失效</a:t>
                </a:r>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36" name="矩形 35"/>
              <p:cNvSpPr>
                <a:spLocks noRot="1" noChangeAspect="1" noMove="1" noResize="1" noEditPoints="1" noAdjustHandles="1" noChangeArrowheads="1" noChangeShapeType="1" noTextEdit="1"/>
              </p:cNvSpPr>
              <p:nvPr/>
            </p:nvSpPr>
            <p:spPr>
              <a:xfrm>
                <a:off x="6316495" y="6463650"/>
                <a:ext cx="1697324" cy="312586"/>
              </a:xfrm>
              <a:prstGeom prst="rect">
                <a:avLst/>
              </a:prstGeom>
              <a:blipFill rotWithShape="0">
                <a:blip r:embed="rId33"/>
                <a:stretch>
                  <a:fillRect t="-3846"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6177682" y="4712166"/>
                <a:ext cx="1338251" cy="312586"/>
              </a:xfrm>
              <a:prstGeom prst="rect">
                <a:avLst/>
              </a:prstGeom>
            </p:spPr>
            <p:txBody>
              <a:bodyPr wrap="none">
                <a:spAutoFit/>
              </a:bodyPr>
              <a:lstStyle/>
              <a:p>
                <a14:m>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ea typeface="Cambria Math" panose="02040503050406030204" pitchFamily="18" charset="0"/>
                          </a:rPr>
                          <m:t>45</m:t>
                        </m:r>
                      </m:e>
                      <m:sup>
                        <m:r>
                          <a:rPr lang="en-US" altLang="zh-CN" sz="1400" i="1">
                            <a:solidFill>
                              <a:schemeClr val="tx1"/>
                            </a:solidFill>
                            <a:latin typeface="Cambria Math" panose="02040503050406030204" pitchFamily="18" charset="0"/>
                            <a:ea typeface="Cambria Math" panose="02040503050406030204" pitchFamily="18" charset="0"/>
                          </a:rPr>
                          <m:t>°</m:t>
                        </m:r>
                      </m:sup>
                    </m:sSup>
                  </m:oMath>
                </a14:m>
                <a:r>
                  <a:rPr lang="zh-CN" altLang="en-US" sz="1400" kern="100" dirty="0" smtClean="0">
                    <a:latin typeface="Times New Roman" panose="02020603050405020304" pitchFamily="18" charset="0"/>
                    <a:ea typeface="+mn-ea"/>
                    <a:cs typeface="Times New Roman" panose="02020603050405020304" pitchFamily="18" charset="0"/>
                  </a:rPr>
                  <a:t>层纤维失效</a:t>
                </a:r>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37" name="矩形 36"/>
              <p:cNvSpPr>
                <a:spLocks noRot="1" noChangeAspect="1" noMove="1" noResize="1" noEditPoints="1" noAdjustHandles="1" noChangeArrowheads="1" noChangeShapeType="1" noTextEdit="1"/>
              </p:cNvSpPr>
              <p:nvPr/>
            </p:nvSpPr>
            <p:spPr>
              <a:xfrm>
                <a:off x="6177682" y="4712166"/>
                <a:ext cx="1338251" cy="312586"/>
              </a:xfrm>
              <a:prstGeom prst="rect">
                <a:avLst/>
              </a:prstGeom>
              <a:blipFill rotWithShape="0">
                <a:blip r:embed="rId34"/>
                <a:stretch>
                  <a:fillRect t="-5882"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795676" y="1247013"/>
                <a:ext cx="2032031"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6</m:t>
                      </m:r>
                      <m:r>
                        <a:rPr lang="en-US" altLang="zh-CN" sz="1400" dirty="0">
                          <a:solidFill>
                            <a:srgbClr val="FF0000"/>
                          </a:solidFill>
                          <a:latin typeface="Cambria Math" panose="02040503050406030204" pitchFamily="18" charset="0"/>
                        </a:rPr>
                        <m:t>0</m:t>
                      </m:r>
                      <m:r>
                        <m:rPr>
                          <m:sty m:val="p"/>
                        </m:rPr>
                        <a:rPr lang="en-US" altLang="zh-CN" sz="1400" i="1" dirty="0">
                          <a:solidFill>
                            <a:srgbClr val="FF0000"/>
                          </a:solidFill>
                          <a:latin typeface="Cambria Math" panose="02040503050406030204" pitchFamily="18" charset="0"/>
                        </a:rPr>
                        <m:t>mm</m:t>
                      </m:r>
                    </m:oMath>
                  </m:oMathPara>
                </a14:m>
                <a:endParaRPr lang="zh-CN" altLang="en-US" sz="1400" dirty="0"/>
              </a:p>
            </p:txBody>
          </p:sp>
        </mc:Choice>
        <mc:Fallback xmlns="">
          <p:sp>
            <p:nvSpPr>
              <p:cNvPr id="38" name="矩形 37"/>
              <p:cNvSpPr>
                <a:spLocks noRot="1" noChangeAspect="1" noMove="1" noResize="1" noEditPoints="1" noAdjustHandles="1" noChangeArrowheads="1" noChangeShapeType="1" noTextEdit="1"/>
              </p:cNvSpPr>
              <p:nvPr/>
            </p:nvSpPr>
            <p:spPr>
              <a:xfrm>
                <a:off x="5795676" y="1247013"/>
                <a:ext cx="2032031" cy="364908"/>
              </a:xfrm>
              <a:prstGeom prst="rect">
                <a:avLst/>
              </a:prstGeom>
              <a:blipFill rotWithShape="0">
                <a:blip r:embed="rId35"/>
                <a:stretch>
                  <a:fillRect b="-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9182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89576" y="6344198"/>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21</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3.3. </a:t>
            </a:r>
            <a:r>
              <a:rPr lang="zh-CN" altLang="en-US" sz="2200" dirty="0" smtClean="0">
                <a:latin typeface="Times New Roman" panose="02020603050405020304" pitchFamily="18" charset="0"/>
                <a:ea typeface="+mn-ea"/>
                <a:cs typeface="Times New Roman" panose="02020603050405020304" pitchFamily="18" charset="0"/>
              </a:rPr>
              <a:t>实验测试 </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7718" y="3982593"/>
            <a:ext cx="3288658" cy="2396819"/>
          </a:xfrm>
          <a:prstGeom prst="rect">
            <a:avLst/>
          </a:prstGeom>
        </p:spPr>
      </p:pic>
      <p:sp>
        <p:nvSpPr>
          <p:cNvPr id="30" name="Rectangle 1"/>
          <p:cNvSpPr>
            <a:spLocks noChangeArrowheads="1"/>
          </p:cNvSpPr>
          <p:nvPr/>
        </p:nvSpPr>
        <p:spPr bwMode="auto">
          <a:xfrm>
            <a:off x="1238845" y="3691007"/>
            <a:ext cx="1944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1600" b="1" dirty="0" smtClean="0">
                <a:latin typeface="Times New Roman" panose="02020603050405020304" pitchFamily="18" charset="0"/>
                <a:ea typeface="+mn-ea"/>
                <a:cs typeface="Times New Roman" panose="02020603050405020304" pitchFamily="18" charset="0"/>
              </a:rPr>
              <a:t>实验系统示意图</a:t>
            </a:r>
            <a:endParaRPr lang="en-AU" sz="1600" b="1" dirty="0">
              <a:latin typeface="Times New Roman" panose="02020603050405020304" pitchFamily="18" charset="0"/>
              <a:ea typeface="+mn-ea"/>
              <a:cs typeface="Times New Roman" panose="02020603050405020304" pitchFamily="18" charset="0"/>
            </a:endParaRPr>
          </a:p>
        </p:txBody>
      </p:sp>
      <p:grpSp>
        <p:nvGrpSpPr>
          <p:cNvPr id="5" name="组合 4"/>
          <p:cNvGrpSpPr/>
          <p:nvPr/>
        </p:nvGrpSpPr>
        <p:grpSpPr>
          <a:xfrm>
            <a:off x="378893" y="1196752"/>
            <a:ext cx="3704162" cy="2549329"/>
            <a:chOff x="4644008" y="1190063"/>
            <a:chExt cx="3704162" cy="2549329"/>
          </a:xfrm>
        </p:grpSpPr>
        <p:pic>
          <p:nvPicPr>
            <p:cNvPr id="25" name="图片 24"/>
            <p:cNvPicPr>
              <a:picLocks noChangeAspect="1"/>
            </p:cNvPicPr>
            <p:nvPr/>
          </p:nvPicPr>
          <p:blipFill>
            <a:blip r:embed="rId4"/>
            <a:stretch>
              <a:fillRect/>
            </a:stretch>
          </p:blipFill>
          <p:spPr>
            <a:xfrm>
              <a:off x="4644008" y="1190063"/>
              <a:ext cx="3664121" cy="2549329"/>
            </a:xfrm>
            <a:prstGeom prst="rect">
              <a:avLst/>
            </a:prstGeom>
          </p:spPr>
        </p:pic>
        <p:pic>
          <p:nvPicPr>
            <p:cNvPr id="28" name="图片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5832" y="3017710"/>
              <a:ext cx="872338" cy="6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13"/>
            <p:cNvSpPr>
              <a:spLocks noChangeArrowheads="1"/>
            </p:cNvSpPr>
            <p:nvPr/>
          </p:nvSpPr>
          <p:spPr bwMode="auto">
            <a:xfrm>
              <a:off x="7475832" y="3437968"/>
              <a:ext cx="728535" cy="246350"/>
            </a:xfrm>
            <a:prstGeom prst="rect">
              <a:avLst/>
            </a:prstGeom>
            <a:solidFill>
              <a:srgbClr val="92D050"/>
            </a:solidFill>
            <a:ln>
              <a:noFill/>
            </a:ln>
            <a:effectLst>
              <a:softEdge rad="31750"/>
            </a:effectLst>
            <a:extLst/>
          </p:spPr>
          <p:txBody>
            <a:bodyPr wrap="square">
              <a:spAutoFit/>
            </a:bodyPr>
            <a:lstStyle/>
            <a:p>
              <a:r>
                <a:rPr lang="zh-CN" altLang="en-US" sz="1000" dirty="0">
                  <a:solidFill>
                    <a:srgbClr val="FF0000"/>
                  </a:solidFill>
                  <a:latin typeface="Times New Roman" panose="02020603050405020304" pitchFamily="18" charset="0"/>
                  <a:ea typeface="+mn-ea"/>
                  <a:cs typeface="Times New Roman" panose="02020603050405020304" pitchFamily="18" charset="0"/>
                </a:rPr>
                <a:t>TST</a:t>
              </a:r>
              <a:r>
                <a:rPr lang="zh-CN" altLang="en-US" sz="1000" dirty="0" smtClean="0">
                  <a:solidFill>
                    <a:srgbClr val="FF0000"/>
                  </a:solidFill>
                  <a:latin typeface="Times New Roman" panose="02020603050405020304" pitchFamily="18" charset="0"/>
                  <a:ea typeface="+mn-ea"/>
                  <a:cs typeface="Times New Roman" panose="02020603050405020304" pitchFamily="18" charset="0"/>
                </a:rPr>
                <a:t>3826</a:t>
              </a:r>
              <a:endParaRPr lang="zh-CN" altLang="en-US" sz="1000" dirty="0">
                <a:solidFill>
                  <a:srgbClr val="FF0000"/>
                </a:solidFill>
                <a:latin typeface="Times New Roman" panose="02020603050405020304" pitchFamily="18" charset="0"/>
                <a:ea typeface="+mn-ea"/>
                <a:cs typeface="Times New Roman" panose="02020603050405020304" pitchFamily="18" charset="0"/>
              </a:endParaRPr>
            </a:p>
          </p:txBody>
        </p:sp>
      </p:gr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1556793"/>
            <a:ext cx="3240360" cy="2232414"/>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4355976" y="1181299"/>
                <a:ext cx="3460306" cy="373949"/>
              </a:xfrm>
              <a:prstGeom prst="rect">
                <a:avLst/>
              </a:prstGeom>
            </p:spPr>
            <p:txBody>
              <a:bodyPr wrap="none">
                <a:spAutoFit/>
              </a:bodyPr>
              <a:lstStyle/>
              <a:p>
                <a14:m>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b="0" i="1" smtClean="0">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9</m:t>
                                </m:r>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e>
                        </m:d>
                      </m:e>
                      <m:sub>
                        <m:r>
                          <a:rPr lang="zh-CN" altLang="en-US" sz="1400" smtClean="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r>
                      <a:rPr lang="zh-CN" altLang="en-US" sz="1400">
                        <a:solidFill>
                          <a:srgbClr val="FF0000"/>
                        </a:solidFill>
                        <a:latin typeface="Cambria Math" panose="02040503050406030204" pitchFamily="18" charset="0"/>
                        <a:ea typeface="+mn-ea"/>
                      </a:rPr>
                      <m:t>铺层</m:t>
                    </m:r>
                  </m:oMath>
                </a14:m>
                <a:r>
                  <a:rPr lang="zh-CN" altLang="en-US" sz="1400" dirty="0" smtClean="0">
                    <a:solidFill>
                      <a:srgbClr val="FF0000"/>
                    </a:solidFill>
                    <a:latin typeface="Times New Roman" panose="02020603050405020304" pitchFamily="18" charset="0"/>
                    <a:ea typeface="+mn-ea"/>
                    <a:cs typeface="Times New Roman" panose="02020603050405020304" pitchFamily="18" charset="0"/>
                  </a:rPr>
                  <a:t>试验件</a:t>
                </a:r>
                <a:r>
                  <a:rPr lang="zh-CN" altLang="en-US" sz="1400" dirty="0">
                    <a:solidFill>
                      <a:srgbClr val="FF0000"/>
                    </a:solidFill>
                    <a:latin typeface="Times New Roman" panose="02020603050405020304" pitchFamily="18" charset="0"/>
                    <a:ea typeface="+mn-ea"/>
                    <a:cs typeface="Times New Roman" panose="02020603050405020304" pitchFamily="18" charset="0"/>
                  </a:rPr>
                  <a:t>应变</a:t>
                </a:r>
                <a:r>
                  <a:rPr lang="zh-CN" altLang="en-US" sz="1400" dirty="0" smtClean="0">
                    <a:solidFill>
                      <a:srgbClr val="FF0000"/>
                    </a:solidFill>
                    <a:latin typeface="Times New Roman" panose="02020603050405020304" pitchFamily="18" charset="0"/>
                    <a:ea typeface="+mn-ea"/>
                    <a:cs typeface="Times New Roman" panose="02020603050405020304" pitchFamily="18" charset="0"/>
                  </a:rPr>
                  <a:t>测试结果</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4355976" y="1181299"/>
                <a:ext cx="3460306" cy="373949"/>
              </a:xfrm>
              <a:prstGeom prst="rect">
                <a:avLst/>
              </a:prstGeom>
              <a:blipFill rotWithShape="0">
                <a:blip r:embed="rId7"/>
                <a:stretch>
                  <a:fillRect b="-1639"/>
                </a:stretch>
              </a:blipFill>
            </p:spPr>
            <p:txBody>
              <a:bodyPr/>
              <a:lstStyle/>
              <a:p>
                <a:r>
                  <a:rPr lang="zh-CN" altLang="en-US">
                    <a:noFill/>
                  </a:rPr>
                  <a:t> </a:t>
                </a:r>
              </a:p>
            </p:txBody>
          </p:sp>
        </mc:Fallback>
      </mc:AlternateContent>
      <p:sp>
        <p:nvSpPr>
          <p:cNvPr id="32" name="Rectangle 1"/>
          <p:cNvSpPr>
            <a:spLocks noChangeArrowheads="1"/>
          </p:cNvSpPr>
          <p:nvPr/>
        </p:nvSpPr>
        <p:spPr bwMode="auto">
          <a:xfrm>
            <a:off x="5378785" y="3789040"/>
            <a:ext cx="1944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1600" b="1" dirty="0" smtClean="0">
                <a:latin typeface="Times New Roman" panose="02020603050405020304" pitchFamily="18" charset="0"/>
                <a:ea typeface="+mn-ea"/>
                <a:cs typeface="Times New Roman" panose="02020603050405020304" pitchFamily="18" charset="0"/>
              </a:rPr>
              <a:t>控制力加载曲线</a:t>
            </a:r>
            <a:endParaRPr lang="en-AU" sz="1600" b="1" dirty="0">
              <a:latin typeface="Times New Roman" panose="02020603050405020304" pitchFamily="18" charset="0"/>
              <a:ea typeface="+mn-ea"/>
              <a:cs typeface="Times New Roman" panose="02020603050405020304" pitchFamily="18"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2817743934"/>
              </p:ext>
            </p:extLst>
          </p:nvPr>
        </p:nvGraphicFramePr>
        <p:xfrm>
          <a:off x="142365" y="4242382"/>
          <a:ext cx="3926780" cy="853440"/>
        </p:xfrm>
        <a:graphic>
          <a:graphicData uri="http://schemas.openxmlformats.org/drawingml/2006/table">
            <a:tbl>
              <a:tblPr firstRow="1" firstCol="1" bandRow="1">
                <a:tableStyleId>{284E427A-3D55-4303-BF80-6455036E1DE7}</a:tableStyleId>
              </a:tblPr>
              <a:tblGrid>
                <a:gridCol w="877570"/>
                <a:gridCol w="1032986"/>
                <a:gridCol w="936104"/>
                <a:gridCol w="1080120"/>
              </a:tblGrid>
              <a:tr h="0">
                <a:tc>
                  <a:txBody>
                    <a:bodyPr/>
                    <a:lstStyle/>
                    <a:p>
                      <a:pPr algn="ctr">
                        <a:spcAft>
                          <a:spcPts val="0"/>
                        </a:spcAft>
                      </a:pPr>
                      <a:r>
                        <a:rPr lang="en-US" sz="1400" kern="100" dirty="0" err="1" smtClean="0">
                          <a:effectLst/>
                          <a:latin typeface="Times New Roman" panose="02020603050405020304" pitchFamily="18" charset="0"/>
                          <a:cs typeface="Times New Roman" panose="02020603050405020304" pitchFamily="18" charset="0"/>
                        </a:rPr>
                        <a:t>F</a:t>
                      </a:r>
                      <a:r>
                        <a:rPr lang="en-US" sz="1400" kern="100" baseline="-25000" dirty="0" err="1" smtClean="0">
                          <a:effectLst/>
                          <a:latin typeface="Times New Roman" panose="02020603050405020304" pitchFamily="18" charset="0"/>
                          <a:cs typeface="Times New Roman" panose="02020603050405020304" pitchFamily="18" charset="0"/>
                        </a:rPr>
                        <a:t>m</a:t>
                      </a:r>
                      <a:r>
                        <a:rPr lang="en-US" altLang="zh-CN" sz="1400" kern="100" dirty="0" smtClean="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kN)</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Ф=60mm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80mm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100mm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a:t>
                      </a:r>
                      <a:r>
                        <a:rPr lang="en-US" sz="1400" kern="100" baseline="-25000" dirty="0">
                          <a:effectLst/>
                          <a:latin typeface="Times New Roman" panose="02020603050405020304" pitchFamily="18" charset="0"/>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69.725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34.994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[0/90]</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59.315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47.2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37.537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[45/-45]</a:t>
                      </a:r>
                      <a:r>
                        <a:rPr lang="en-US" sz="1400" kern="100" baseline="-25000">
                          <a:effectLst/>
                          <a:latin typeface="Times New Roman" panose="02020603050405020304" pitchFamily="18" charset="0"/>
                          <a:cs typeface="Times New Roman" panose="02020603050405020304" pitchFamily="18" charset="0"/>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28.717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23.785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17.602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117911465"/>
              </p:ext>
            </p:extLst>
          </p:nvPr>
        </p:nvGraphicFramePr>
        <p:xfrm>
          <a:off x="156275" y="5455880"/>
          <a:ext cx="3926780" cy="853440"/>
        </p:xfrm>
        <a:graphic>
          <a:graphicData uri="http://schemas.openxmlformats.org/drawingml/2006/table">
            <a:tbl>
              <a:tblPr firstRow="1" firstCol="1" bandRow="1">
                <a:tableStyleId>{9D7B26C5-4107-4FEC-AEDC-1716B250A1EF}</a:tableStyleId>
              </a:tblPr>
              <a:tblGrid>
                <a:gridCol w="877570"/>
                <a:gridCol w="1032986"/>
                <a:gridCol w="936104"/>
                <a:gridCol w="1080120"/>
              </a:tblGrid>
              <a:tr h="181160">
                <a:tc>
                  <a:txBody>
                    <a:bodyPr/>
                    <a:lstStyle/>
                    <a:p>
                      <a:pPr algn="ctr">
                        <a:spcAft>
                          <a:spcPts val="0"/>
                        </a:spcAft>
                      </a:pPr>
                      <a:r>
                        <a:rPr lang="en-US" sz="1400" kern="100" dirty="0" err="1" smtClean="0">
                          <a:effectLst/>
                          <a:latin typeface="Times New Roman" panose="02020603050405020304" pitchFamily="18" charset="0"/>
                          <a:cs typeface="Times New Roman" panose="02020603050405020304" pitchFamily="18" charset="0"/>
                        </a:rPr>
                        <a:t>F</a:t>
                      </a:r>
                      <a:r>
                        <a:rPr lang="en-US" sz="1400" kern="100" baseline="-25000" dirty="0" err="1" smtClean="0">
                          <a:effectLst/>
                          <a:latin typeface="Times New Roman" panose="02020603050405020304" pitchFamily="18" charset="0"/>
                          <a:cs typeface="Times New Roman" panose="02020603050405020304" pitchFamily="18" charset="0"/>
                        </a:rPr>
                        <a:t>m</a:t>
                      </a:r>
                      <a:r>
                        <a:rPr lang="en-US" altLang="zh-CN" sz="1400" kern="100" dirty="0" smtClean="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kN)</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Ф=60mm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80mm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smtClean="0">
                          <a:effectLst/>
                          <a:latin typeface="Times New Roman" panose="02020603050405020304" pitchFamily="18" charset="0"/>
                          <a:cs typeface="Times New Roman" panose="02020603050405020304" pitchFamily="18" charset="0"/>
                        </a:rPr>
                        <a:t>100mm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a:t>
                      </a:r>
                      <a:r>
                        <a:rPr lang="en-US" sz="1400" kern="100" baseline="-25000" dirty="0">
                          <a:effectLst/>
                          <a:latin typeface="Times New Roman" panose="02020603050405020304" pitchFamily="18" charset="0"/>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97.69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76.11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52.82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[0/90]</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50.81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41.50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latin typeface="Times New Roman" panose="02020603050405020304" pitchFamily="18" charset="0"/>
                          <a:cs typeface="Times New Roman" panose="02020603050405020304" pitchFamily="18" charset="0"/>
                        </a:rPr>
                        <a:t>29.92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[45/-45]</a:t>
                      </a:r>
                      <a:r>
                        <a:rPr lang="en-US" sz="1400" kern="100" baseline="-250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17.53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13.78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latin typeface="Times New Roman" panose="02020603050405020304" pitchFamily="18" charset="0"/>
                          <a:cs typeface="Times New Roman" panose="02020603050405020304" pitchFamily="18" charset="0"/>
                        </a:rPr>
                        <a:t>10.65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3" name="矩形 12"/>
          <p:cNvSpPr/>
          <p:nvPr/>
        </p:nvSpPr>
        <p:spPr>
          <a:xfrm>
            <a:off x="93651" y="3934605"/>
            <a:ext cx="2339102" cy="307777"/>
          </a:xfrm>
          <a:prstGeom prst="rect">
            <a:avLst/>
          </a:prstGeom>
        </p:spPr>
        <p:txBody>
          <a:bodyPr wrap="none">
            <a:spAutoFit/>
          </a:bodyPr>
          <a:lstStyle/>
          <a:p>
            <a:r>
              <a:rPr lang="zh-CN" altLang="en-US" sz="1400" b="1" dirty="0" smtClean="0">
                <a:latin typeface="Times New Roman" panose="02020603050405020304" pitchFamily="18" charset="0"/>
                <a:ea typeface="+mn-ea"/>
                <a:cs typeface="Times New Roman" panose="02020603050405020304" pitchFamily="18" charset="0"/>
              </a:rPr>
              <a:t>破坏极限强度实验</a:t>
            </a:r>
            <a:r>
              <a:rPr lang="zh-CN" altLang="en-US" sz="1400" b="1" dirty="0" smtClean="0">
                <a:latin typeface="Times New Roman" panose="02020603050405020304" pitchFamily="18" charset="0"/>
                <a:ea typeface="+mn-ea"/>
                <a:cs typeface="Times New Roman" panose="02020603050405020304" pitchFamily="18" charset="0"/>
              </a:rPr>
              <a:t>测试结果</a:t>
            </a:r>
            <a:endParaRPr lang="zh-CN" altLang="en-US" sz="1400" dirty="0">
              <a:latin typeface="Times New Roman" panose="02020603050405020304" pitchFamily="18" charset="0"/>
              <a:ea typeface="+mn-ea"/>
              <a:cs typeface="Times New Roman" panose="02020603050405020304" pitchFamily="18" charset="0"/>
            </a:endParaRPr>
          </a:p>
        </p:txBody>
      </p:sp>
      <p:sp>
        <p:nvSpPr>
          <p:cNvPr id="26" name="矩形 25"/>
          <p:cNvSpPr/>
          <p:nvPr/>
        </p:nvSpPr>
        <p:spPr>
          <a:xfrm>
            <a:off x="0" y="5148326"/>
            <a:ext cx="2339102" cy="307777"/>
          </a:xfrm>
          <a:prstGeom prst="rect">
            <a:avLst/>
          </a:prstGeom>
        </p:spPr>
        <p:txBody>
          <a:bodyPr wrap="none">
            <a:spAutoFit/>
          </a:bodyPr>
          <a:lstStyle/>
          <a:p>
            <a:r>
              <a:rPr lang="zh-CN" altLang="en-US" sz="1400" b="1" dirty="0" smtClean="0">
                <a:latin typeface="Times New Roman" panose="02020603050405020304" pitchFamily="18" charset="0"/>
                <a:ea typeface="+mn-ea"/>
                <a:cs typeface="Times New Roman" panose="02020603050405020304" pitchFamily="18" charset="0"/>
              </a:rPr>
              <a:t>破坏</a:t>
            </a:r>
            <a:r>
              <a:rPr lang="zh-CN" altLang="en-US" sz="1400" b="1" dirty="0">
                <a:latin typeface="Times New Roman" panose="02020603050405020304" pitchFamily="18" charset="0"/>
                <a:cs typeface="Times New Roman" panose="02020603050405020304" pitchFamily="18" charset="0"/>
              </a:rPr>
              <a:t>极限强度</a:t>
            </a:r>
            <a:r>
              <a:rPr lang="zh-CN" altLang="en-US" sz="1400" b="1" dirty="0" smtClean="0">
                <a:latin typeface="Times New Roman" panose="02020603050405020304" pitchFamily="18" charset="0"/>
                <a:ea typeface="+mn-ea"/>
                <a:cs typeface="Times New Roman" panose="02020603050405020304" pitchFamily="18" charset="0"/>
              </a:rPr>
              <a:t>数值模拟</a:t>
            </a:r>
            <a:r>
              <a:rPr lang="zh-CN" altLang="en-US" sz="1400" b="1" dirty="0" smtClean="0">
                <a:latin typeface="Times New Roman" panose="02020603050405020304" pitchFamily="18" charset="0"/>
                <a:ea typeface="+mn-ea"/>
                <a:cs typeface="Times New Roman" panose="02020603050405020304" pitchFamily="18" charset="0"/>
              </a:rPr>
              <a:t>结果</a:t>
            </a:r>
            <a:endParaRPr lang="zh-CN" altLang="en-US" sz="1400" dirty="0">
              <a:latin typeface="Times New Roman" panose="02020603050405020304" pitchFamily="18" charset="0"/>
              <a:ea typeface="+mn-ea"/>
              <a:cs typeface="Times New Roman" panose="02020603050405020304" pitchFamily="18" charset="0"/>
            </a:endParaRPr>
          </a:p>
        </p:txBody>
      </p:sp>
      <p:sp>
        <p:nvSpPr>
          <p:cNvPr id="27" name="Rectangle 1"/>
          <p:cNvSpPr>
            <a:spLocks noChangeArrowheads="1"/>
          </p:cNvSpPr>
          <p:nvPr/>
        </p:nvSpPr>
        <p:spPr bwMode="auto">
          <a:xfrm>
            <a:off x="5332157" y="6403521"/>
            <a:ext cx="1944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1600" b="1" dirty="0" smtClean="0">
                <a:latin typeface="Times New Roman" panose="02020603050405020304" pitchFamily="18" charset="0"/>
                <a:ea typeface="+mn-ea"/>
                <a:cs typeface="Times New Roman" panose="02020603050405020304" pitchFamily="18" charset="0"/>
              </a:rPr>
              <a:t>实验测试极限强度</a:t>
            </a:r>
            <a:endParaRPr lang="en-AU" sz="1600" b="1"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4916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346245" y="6479673"/>
            <a:ext cx="2133600" cy="457200"/>
          </a:xfrm>
        </p:spPr>
        <p:txBody>
          <a:bodyPr/>
          <a:lstStyle/>
          <a:p>
            <a:pPr>
              <a:defRPr/>
            </a:pPr>
            <a:fld id="{06C88229-2361-4A3F-BA53-4D47DBEF09B6}" type="slidenum">
              <a:rPr lang="en-US" altLang="zh-CN" smtClean="0"/>
              <a:pPr>
                <a:defRPr/>
              </a:pPr>
              <a:t>22</a:t>
            </a:fld>
            <a:endParaRPr lang="en-US" altLang="zh-CN"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3.3. </a:t>
            </a:r>
            <a:r>
              <a:rPr lang="zh-CN" altLang="en-US" sz="2200" dirty="0">
                <a:latin typeface="Arial" panose="020B0604020202020204" pitchFamily="34" charset="0"/>
                <a:ea typeface="黑体" pitchFamily="2" charset="-122"/>
                <a:cs typeface="Arial" panose="020B0604020202020204" pitchFamily="34" charset="0"/>
              </a:rPr>
              <a:t>实验测试</a:t>
            </a:r>
            <a:r>
              <a:rPr lang="en-AU" altLang="zh-CN" sz="2200" dirty="0" smtClean="0">
                <a:latin typeface="Arial" panose="020B0604020202020204" pitchFamily="34" charset="0"/>
                <a:ea typeface="黑体" pitchFamily="2" charset="-122"/>
                <a:cs typeface="Arial" panose="020B0604020202020204" pitchFamily="34" charset="0"/>
              </a:rPr>
              <a:t>(</a:t>
            </a:r>
            <a:r>
              <a:rPr lang="en-AU" altLang="zh-CN" sz="2200" dirty="0" err="1" smtClean="0">
                <a:latin typeface="Arial" panose="020B0604020202020204" pitchFamily="34" charset="0"/>
                <a:ea typeface="黑体" pitchFamily="2" charset="-122"/>
                <a:cs typeface="Arial" panose="020B0604020202020204" pitchFamily="34" charset="0"/>
              </a:rPr>
              <a:t>i</a:t>
            </a:r>
            <a:r>
              <a:rPr lang="en-US" altLang="zh-CN" sz="2200" dirty="0" err="1" smtClean="0">
                <a:latin typeface="Arial" panose="020B0604020202020204" pitchFamily="34" charset="0"/>
                <a:ea typeface="黑体" pitchFamily="2" charset="-122"/>
                <a:cs typeface="Arial" panose="020B0604020202020204" pitchFamily="34" charset="0"/>
              </a:rPr>
              <a:t>i</a:t>
            </a:r>
            <a:r>
              <a:rPr lang="en-AU" altLang="zh-CN" sz="2200" dirty="0" smtClean="0">
                <a:latin typeface="Arial" panose="020B0604020202020204" pitchFamily="34" charset="0"/>
                <a:ea typeface="黑体" pitchFamily="2" charset="-122"/>
                <a:cs typeface="Arial" panose="020B0604020202020204" pitchFamily="34" charset="0"/>
              </a:rPr>
              <a:t>)-</a:t>
            </a:r>
            <a:r>
              <a:rPr lang="zh-CN" altLang="en-US" sz="2200" dirty="0" smtClean="0">
                <a:latin typeface="Arial" panose="020B0604020202020204" pitchFamily="34" charset="0"/>
                <a:ea typeface="黑体" pitchFamily="2" charset="-122"/>
                <a:cs typeface="Arial" panose="020B0604020202020204" pitchFamily="34" charset="0"/>
              </a:rPr>
              <a:t>破坏机理</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7" name="图片 16" descr="E:\Chen\work of PHD\Experiment\Buckle and strength test of laminates with circular cutout by tension load\[0_90]5_H80mm\Pictures\IMG_1779.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6754" y="1303049"/>
            <a:ext cx="2757240" cy="1820773"/>
          </a:xfrm>
          <a:prstGeom prst="rect">
            <a:avLst/>
          </a:prstGeom>
          <a:noFill/>
          <a:ln>
            <a:noFill/>
          </a:ln>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32845" t="20701" r="12406" b="25222"/>
          <a:stretch/>
        </p:blipFill>
        <p:spPr>
          <a:xfrm rot="10800000">
            <a:off x="2970225" y="3603196"/>
            <a:ext cx="2932854" cy="1931235"/>
          </a:xfrm>
          <a:prstGeom prst="rect">
            <a:avLst/>
          </a:prstGeom>
        </p:spPr>
      </p:pic>
      <p:pic>
        <p:nvPicPr>
          <p:cNvPr id="19" name="图片 18" descr="E:\Chen\work of PHD\Experiment\Buckle and strength test of laminates with circular cutout by tension load\断后试件照片\IMG_1845.JPG"/>
          <p:cNvPicPr/>
          <p:nvPr/>
        </p:nvPicPr>
        <p:blipFill rotWithShape="1">
          <a:blip r:embed="rId5" cstate="print">
            <a:extLst>
              <a:ext uri="{28A0092B-C50C-407E-A947-70E740481C1C}">
                <a14:useLocalDpi xmlns:a14="http://schemas.microsoft.com/office/drawing/2010/main" val="0"/>
              </a:ext>
            </a:extLst>
          </a:blip>
          <a:srcRect l="14104" t="21156" r="19783" b="9323"/>
          <a:stretch/>
        </p:blipFill>
        <p:spPr bwMode="auto">
          <a:xfrm>
            <a:off x="6145218" y="1258532"/>
            <a:ext cx="2450465" cy="1717675"/>
          </a:xfrm>
          <a:prstGeom prst="rect">
            <a:avLst/>
          </a:prstGeom>
          <a:noFill/>
          <a:ln>
            <a:noFill/>
          </a:ln>
          <a:extLst>
            <a:ext uri="{53640926-AAD7-44D8-BBD7-CCE9431645EC}">
              <a14:shadowObscured xmlns:a14="http://schemas.microsoft.com/office/drawing/2010/main"/>
            </a:ext>
          </a:extLst>
        </p:spPr>
      </p:pic>
      <p:pic>
        <p:nvPicPr>
          <p:cNvPr id="20" name="图片 19" descr="E:\Chen\work of PHD\Experiment\Buckle and strength test of laminates with circular cutout by tension load\断后试件照片\IMG_1877.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8581" y="2995381"/>
            <a:ext cx="1810544" cy="1215630"/>
          </a:xfrm>
          <a:prstGeom prst="rect">
            <a:avLst/>
          </a:prstGeom>
          <a:noFill/>
          <a:ln>
            <a:noFill/>
          </a:ln>
        </p:spPr>
      </p:pic>
      <p:pic>
        <p:nvPicPr>
          <p:cNvPr id="21" name="图片 20" descr="E:\Chen\work of PHD\Experiment\Buckle and strength test of laminates with circular cutout by tension load\断后试件照片\IMG_1846.JPG"/>
          <p:cNvPicPr/>
          <p:nvPr/>
        </p:nvPicPr>
        <p:blipFill rotWithShape="1">
          <a:blip r:embed="rId7" cstate="print">
            <a:extLst>
              <a:ext uri="{28A0092B-C50C-407E-A947-70E740481C1C}">
                <a14:useLocalDpi xmlns:a14="http://schemas.microsoft.com/office/drawing/2010/main" val="0"/>
              </a:ext>
            </a:extLst>
          </a:blip>
          <a:srcRect l="12831" t="18033" r="19205" b="11230"/>
          <a:stretch/>
        </p:blipFill>
        <p:spPr bwMode="auto">
          <a:xfrm>
            <a:off x="201697" y="1275656"/>
            <a:ext cx="2377440" cy="1649095"/>
          </a:xfrm>
          <a:prstGeom prst="rect">
            <a:avLst/>
          </a:prstGeom>
          <a:noFill/>
          <a:ln>
            <a:noFill/>
          </a:ln>
          <a:extLst>
            <a:ext uri="{53640926-AAD7-44D8-BBD7-CCE9431645EC}">
              <a14:shadowObscured xmlns:a14="http://schemas.microsoft.com/office/drawing/2010/main"/>
            </a:ext>
          </a:extLst>
        </p:spPr>
      </p:pic>
      <p:pic>
        <p:nvPicPr>
          <p:cNvPr id="22" name="图片 21" descr="E:\Chen\work of PHD\Experiment\Buckle and strength test of laminates with circular cutout by tension load\[0]10_H80mm\Pictures\IMG_1830.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885" y="3062766"/>
            <a:ext cx="1940025" cy="1258186"/>
          </a:xfrm>
          <a:prstGeom prst="rect">
            <a:avLst/>
          </a:prstGeom>
          <a:noFill/>
          <a:ln>
            <a:noFill/>
          </a:ln>
        </p:spPr>
      </p:pic>
      <p:pic>
        <p:nvPicPr>
          <p:cNvPr id="15" name="图片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6650988" y="3993464"/>
            <a:ext cx="2011920" cy="2713512"/>
          </a:xfrm>
          <a:prstGeom prst="rect">
            <a:avLst/>
          </a:prstGeom>
        </p:spPr>
      </p:pic>
      <p:pic>
        <p:nvPicPr>
          <p:cNvPr id="18" name="图片 17"/>
          <p:cNvPicPr>
            <a:picLocks noChangeAspect="1"/>
          </p:cNvPicPr>
          <p:nvPr/>
        </p:nvPicPr>
        <p:blipFill rotWithShape="1">
          <a:blip r:embed="rId10" cstate="print">
            <a:extLst>
              <a:ext uri="{28A0092B-C50C-407E-A947-70E740481C1C}">
                <a14:useLocalDpi xmlns:a14="http://schemas.microsoft.com/office/drawing/2010/main" val="0"/>
              </a:ext>
            </a:extLst>
          </a:blip>
          <a:srcRect l="4683" t="11550" r="3268" b="7601"/>
          <a:stretch/>
        </p:blipFill>
        <p:spPr>
          <a:xfrm rot="16200000">
            <a:off x="338670" y="4141480"/>
            <a:ext cx="2103493" cy="2563839"/>
          </a:xfrm>
          <a:prstGeom prst="rect">
            <a:avLst/>
          </a:prstGeom>
        </p:spPr>
      </p:pic>
      <mc:AlternateContent xmlns:mc="http://schemas.openxmlformats.org/markup-compatibility/2006" xmlns:a14="http://schemas.microsoft.com/office/drawing/2010/main">
        <mc:Choice Requires="a14">
          <p:sp>
            <p:nvSpPr>
              <p:cNvPr id="23" name="矩形 22"/>
              <p:cNvSpPr/>
              <p:nvPr/>
            </p:nvSpPr>
            <p:spPr>
              <a:xfrm>
                <a:off x="3686734" y="3155828"/>
                <a:ext cx="1499834"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9</m:t>
                                  </m:r>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dirty="0">
                          <a:solidFill>
                            <a:srgbClr val="FF0000"/>
                          </a:solidFill>
                          <a:latin typeface="Cambria Math" panose="02040503050406030204" pitchFamily="18" charset="0"/>
                        </a:rPr>
                        <m:t>80</m:t>
                      </m:r>
                    </m:oMath>
                  </m:oMathPara>
                </a14:m>
                <a:endParaRPr lang="zh-CN" altLang="en-US" sz="1400" dirty="0"/>
              </a:p>
            </p:txBody>
          </p:sp>
        </mc:Choice>
        <mc:Fallback xmlns="">
          <p:sp>
            <p:nvSpPr>
              <p:cNvPr id="23" name="矩形 22"/>
              <p:cNvSpPr>
                <a:spLocks noRot="1" noChangeAspect="1" noMove="1" noResize="1" noEditPoints="1" noAdjustHandles="1" noChangeArrowheads="1" noChangeShapeType="1" noTextEdit="1"/>
              </p:cNvSpPr>
              <p:nvPr/>
            </p:nvSpPr>
            <p:spPr>
              <a:xfrm>
                <a:off x="3686734" y="3155828"/>
                <a:ext cx="1499834" cy="364908"/>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3595457" y="5568327"/>
                <a:ext cx="1599220"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9</m:t>
                                  </m:r>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10</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31" name="矩形 30"/>
              <p:cNvSpPr>
                <a:spLocks noRot="1" noChangeAspect="1" noMove="1" noResize="1" noEditPoints="1" noAdjustHandles="1" noChangeArrowheads="1" noChangeShapeType="1" noTextEdit="1"/>
              </p:cNvSpPr>
              <p:nvPr/>
            </p:nvSpPr>
            <p:spPr>
              <a:xfrm>
                <a:off x="3595457" y="5568327"/>
                <a:ext cx="1599220" cy="364908"/>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82582" y="6514718"/>
                <a:ext cx="1255152"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10</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32" name="矩形 31"/>
              <p:cNvSpPr>
                <a:spLocks noRot="1" noChangeAspect="1" noMove="1" noResize="1" noEditPoints="1" noAdjustHandles="1" noChangeArrowheads="1" noChangeShapeType="1" noTextEdit="1"/>
              </p:cNvSpPr>
              <p:nvPr/>
            </p:nvSpPr>
            <p:spPr>
              <a:xfrm>
                <a:off x="482582" y="6514718"/>
                <a:ext cx="1255152" cy="364908"/>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626401" y="2792911"/>
                <a:ext cx="1155766"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8</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33" name="矩形 32"/>
              <p:cNvSpPr>
                <a:spLocks noRot="1" noChangeAspect="1" noMove="1" noResize="1" noEditPoints="1" noAdjustHandles="1" noChangeArrowheads="1" noChangeShapeType="1" noTextEdit="1"/>
              </p:cNvSpPr>
              <p:nvPr/>
            </p:nvSpPr>
            <p:spPr>
              <a:xfrm>
                <a:off x="626401" y="2792911"/>
                <a:ext cx="1155766" cy="364908"/>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536513" y="2966082"/>
                <a:ext cx="1658531"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dirty="0">
                          <a:solidFill>
                            <a:srgbClr val="FF0000"/>
                          </a:solidFill>
                          <a:latin typeface="Cambria Math" panose="02040503050406030204" pitchFamily="18" charset="0"/>
                        </a:rPr>
                        <m:t>80</m:t>
                      </m:r>
                    </m:oMath>
                  </m:oMathPara>
                </a14:m>
                <a:endParaRPr lang="zh-CN" altLang="en-US" sz="1400" dirty="0"/>
              </a:p>
            </p:txBody>
          </p:sp>
        </mc:Choice>
        <mc:Fallback xmlns="">
          <p:sp>
            <p:nvSpPr>
              <p:cNvPr id="34" name="矩形 33"/>
              <p:cNvSpPr>
                <a:spLocks noRot="1" noChangeAspect="1" noMove="1" noResize="1" noEditPoints="1" noAdjustHandles="1" noChangeArrowheads="1" noChangeShapeType="1" noTextEdit="1"/>
              </p:cNvSpPr>
              <p:nvPr/>
            </p:nvSpPr>
            <p:spPr>
              <a:xfrm>
                <a:off x="6536513" y="2966082"/>
                <a:ext cx="1658531" cy="364908"/>
              </a:xfrm>
              <a:prstGeom prst="rect">
                <a:avLst/>
              </a:prstGeom>
              <a:blipFill rotWithShape="0">
                <a:blip r:embed="rId15"/>
                <a:stretch>
                  <a:fillRect b="-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688805" y="4479941"/>
                <a:ext cx="1757917" cy="364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zh-CN" altLang="en-US" sz="1400">
                              <a:solidFill>
                                <a:srgbClr val="FF0000"/>
                              </a:solidFill>
                              <a:latin typeface="Cambria Math" panose="02040503050406030204" pitchFamily="18" charset="0"/>
                            </a:rPr>
                            <m:t>5</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rPr>
                        <m:t>10</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35" name="矩形 34"/>
              <p:cNvSpPr>
                <a:spLocks noRot="1" noChangeAspect="1" noMove="1" noResize="1" noEditPoints="1" noAdjustHandles="1" noChangeArrowheads="1" noChangeShapeType="1" noTextEdit="1"/>
              </p:cNvSpPr>
              <p:nvPr/>
            </p:nvSpPr>
            <p:spPr>
              <a:xfrm>
                <a:off x="6688805" y="4479941"/>
                <a:ext cx="1757917" cy="364908"/>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669467" y="6084716"/>
                <a:ext cx="1899815" cy="375552"/>
              </a:xfrm>
              <a:prstGeom prst="rect">
                <a:avLst/>
              </a:prstGeom>
            </p:spPr>
            <p:txBody>
              <a:bodyPr wrap="none">
                <a:spAutoFit/>
              </a:bodyPr>
              <a:lstStyle/>
              <a:p>
                <a:r>
                  <a:rPr lang="zh-CN" altLang="en-US" b="1" dirty="0" smtClean="0">
                    <a:ea typeface="宋体" panose="02010600030101010101" pitchFamily="2" charset="-122"/>
                    <a:cs typeface="Arial" charset="0"/>
                  </a:rPr>
                  <a:t>（</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9</m:t>
                        </m:r>
                        <m:r>
                          <a:rPr lang="en-US" altLang="zh-CN" i="1">
                            <a:solidFill>
                              <a:schemeClr val="tx1"/>
                            </a:solidFill>
                            <a:latin typeface="Cambria Math" panose="02040503050406030204" pitchFamily="18" charset="0"/>
                            <a:ea typeface="Cambria Math" panose="02040503050406030204" pitchFamily="18" charset="0"/>
                          </a:rPr>
                          <m:t>0</m:t>
                        </m:r>
                      </m:e>
                      <m:sup>
                        <m:r>
                          <a:rPr lang="en-US" altLang="zh-CN" i="1">
                            <a:solidFill>
                              <a:schemeClr val="tx1"/>
                            </a:solidFill>
                            <a:latin typeface="Cambria Math" panose="02040503050406030204" pitchFamily="18" charset="0"/>
                            <a:ea typeface="Cambria Math" panose="02040503050406030204" pitchFamily="18" charset="0"/>
                          </a:rPr>
                          <m:t>°</m:t>
                        </m:r>
                      </m:sup>
                    </m:sSup>
                  </m:oMath>
                </a14:m>
                <a:r>
                  <a:rPr lang="zh-CN" altLang="en-US" dirty="0" smtClean="0"/>
                  <a:t>方向破坏）</a:t>
                </a:r>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3669467" y="6084716"/>
                <a:ext cx="1899815" cy="375552"/>
              </a:xfrm>
              <a:prstGeom prst="rect">
                <a:avLst/>
              </a:prstGeom>
              <a:blipFill rotWithShape="0">
                <a:blip r:embed="rId17"/>
                <a:stretch>
                  <a:fillRect l="-2885" t="-9677" r="-2244" b="-2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08496" y="4974668"/>
                <a:ext cx="1771575" cy="375552"/>
              </a:xfrm>
              <a:prstGeom prst="rect">
                <a:avLst/>
              </a:prstGeom>
            </p:spPr>
            <p:txBody>
              <a:bodyPr wrap="none">
                <a:spAutoFit/>
              </a:bodyPr>
              <a:lstStyle/>
              <a:p>
                <a:r>
                  <a:rPr lang="zh-CN" altLang="en-US" b="1" dirty="0" smtClean="0">
                    <a:ea typeface="宋体" panose="02010600030101010101" pitchFamily="2" charset="-122"/>
                    <a:cs typeface="Arial" charset="0"/>
                  </a:rPr>
                  <a:t>（</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ea typeface="Cambria Math" panose="02040503050406030204" pitchFamily="18" charset="0"/>
                          </a:rPr>
                          <m:t>0</m:t>
                        </m:r>
                      </m:e>
                      <m:sup>
                        <m:r>
                          <a:rPr lang="en-US" altLang="zh-CN" i="1">
                            <a:solidFill>
                              <a:schemeClr val="tx1"/>
                            </a:solidFill>
                            <a:latin typeface="Cambria Math" panose="02040503050406030204" pitchFamily="18" charset="0"/>
                            <a:ea typeface="Cambria Math" panose="02040503050406030204" pitchFamily="18" charset="0"/>
                          </a:rPr>
                          <m:t>°</m:t>
                        </m:r>
                      </m:sup>
                    </m:sSup>
                  </m:oMath>
                </a14:m>
                <a:r>
                  <a:rPr lang="zh-CN" altLang="en-US" dirty="0" smtClean="0"/>
                  <a:t>方向破坏）</a:t>
                </a:r>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108496" y="4974668"/>
                <a:ext cx="1771575" cy="375552"/>
              </a:xfrm>
              <a:prstGeom prst="rect">
                <a:avLst/>
              </a:prstGeom>
              <a:blipFill rotWithShape="0">
                <a:blip r:embed="rId18"/>
                <a:stretch>
                  <a:fillRect l="-3103" t="-9677" r="-3103" b="-2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6145218" y="6326942"/>
                <a:ext cx="1899815" cy="375552"/>
              </a:xfrm>
              <a:prstGeom prst="rect">
                <a:avLst/>
              </a:prstGeom>
            </p:spPr>
            <p:txBody>
              <a:bodyPr wrap="none">
                <a:spAutoFit/>
              </a:bodyPr>
              <a:lstStyle/>
              <a:p>
                <a:r>
                  <a:rPr lang="zh-CN" altLang="en-US" b="1" dirty="0" smtClean="0">
                    <a:ea typeface="宋体" panose="02010600030101010101" pitchFamily="2" charset="-122"/>
                    <a:cs typeface="Arial" charset="0"/>
                  </a:rPr>
                  <a:t>（</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45</m:t>
                        </m:r>
                      </m:e>
                      <m:sup>
                        <m:r>
                          <a:rPr lang="en-US" altLang="zh-CN" i="1">
                            <a:solidFill>
                              <a:schemeClr val="tx1"/>
                            </a:solidFill>
                            <a:latin typeface="Cambria Math" panose="02040503050406030204" pitchFamily="18" charset="0"/>
                            <a:ea typeface="Cambria Math" panose="02040503050406030204" pitchFamily="18" charset="0"/>
                          </a:rPr>
                          <m:t>°</m:t>
                        </m:r>
                      </m:sup>
                    </m:sSup>
                  </m:oMath>
                </a14:m>
                <a:r>
                  <a:rPr lang="zh-CN" altLang="en-US" dirty="0" smtClean="0"/>
                  <a:t>方向破坏）</a:t>
                </a:r>
                <a:endParaRPr lang="zh-CN" altLang="en-US" dirty="0"/>
              </a:p>
            </p:txBody>
          </p:sp>
        </mc:Choice>
        <mc:Fallback xmlns="">
          <p:sp>
            <p:nvSpPr>
              <p:cNvPr id="37" name="矩形 36"/>
              <p:cNvSpPr>
                <a:spLocks noRot="1" noChangeAspect="1" noMove="1" noResize="1" noEditPoints="1" noAdjustHandles="1" noChangeArrowheads="1" noChangeShapeType="1" noTextEdit="1"/>
              </p:cNvSpPr>
              <p:nvPr/>
            </p:nvSpPr>
            <p:spPr>
              <a:xfrm>
                <a:off x="6145218" y="6326942"/>
                <a:ext cx="1899815" cy="375552"/>
              </a:xfrm>
              <a:prstGeom prst="rect">
                <a:avLst/>
              </a:prstGeom>
              <a:blipFill rotWithShape="0">
                <a:blip r:embed="rId19"/>
                <a:stretch>
                  <a:fillRect l="-2564" t="-11475" r="-2564"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974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346245" y="6479673"/>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23</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3.3. </a:t>
            </a:r>
            <a:r>
              <a:rPr lang="zh-CN" altLang="en-US" sz="2200" dirty="0">
                <a:latin typeface="Times New Roman" panose="02020603050405020304" pitchFamily="18" charset="0"/>
                <a:ea typeface="+mn-ea"/>
                <a:cs typeface="Times New Roman" panose="02020603050405020304" pitchFamily="18" charset="0"/>
              </a:rPr>
              <a:t>实验测试</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US" altLang="zh-CN" sz="2200" dirty="0" smtClean="0">
                <a:latin typeface="Times New Roman" panose="02020603050405020304" pitchFamily="18" charset="0"/>
                <a:ea typeface="+mn-ea"/>
                <a:cs typeface="Times New Roman" panose="02020603050405020304" pitchFamily="18" charset="0"/>
              </a:rPr>
              <a:t>ii</a:t>
            </a:r>
            <a:r>
              <a:rPr lang="en-AU" altLang="zh-CN" sz="2200" dirty="0" smtClean="0">
                <a:latin typeface="Times New Roman" panose="02020603050405020304" pitchFamily="18" charset="0"/>
                <a:ea typeface="+mn-ea"/>
                <a:cs typeface="Times New Roman" panose="02020603050405020304" pitchFamily="18" charset="0"/>
              </a:rPr>
              <a:t>)</a:t>
            </a:r>
            <a:r>
              <a:rPr lang="en-US" altLang="zh-CN" sz="2200" dirty="0" smtClean="0">
                <a:latin typeface="Times New Roman" panose="02020603050405020304" pitchFamily="18" charset="0"/>
                <a:ea typeface="+mn-ea"/>
                <a:cs typeface="Times New Roman" panose="02020603050405020304" pitchFamily="18" charset="0"/>
              </a:rPr>
              <a:t>-DIC</a:t>
            </a:r>
            <a:r>
              <a:rPr lang="zh-CN" altLang="en-US" sz="2200" dirty="0" smtClean="0">
                <a:latin typeface="Times New Roman" panose="02020603050405020304" pitchFamily="18" charset="0"/>
                <a:ea typeface="+mn-ea"/>
                <a:cs typeface="Times New Roman" panose="02020603050405020304" pitchFamily="18" charset="0"/>
              </a:rPr>
              <a:t>测试结果</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15" name="矩形 14"/>
          <p:cNvSpPr/>
          <p:nvPr/>
        </p:nvSpPr>
        <p:spPr>
          <a:xfrm>
            <a:off x="255625" y="2584135"/>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5" y="4686327"/>
            <a:ext cx="1845461" cy="1271412"/>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23068" b="-2750"/>
          <a:stretch/>
        </p:blipFill>
        <p:spPr>
          <a:xfrm>
            <a:off x="3171" y="1268876"/>
            <a:ext cx="1656184" cy="1380311"/>
          </a:xfrm>
          <a:prstGeom prst="rect">
            <a:avLst/>
          </a:prstGeom>
        </p:spPr>
      </p:pic>
      <p:pic>
        <p:nvPicPr>
          <p:cNvPr id="18" name="图片 17"/>
          <p:cNvPicPr>
            <a:picLocks noChangeAspect="1"/>
          </p:cNvPicPr>
          <p:nvPr/>
        </p:nvPicPr>
        <p:blipFill rotWithShape="1">
          <a:blip r:embed="rId5" cstate="print">
            <a:extLst>
              <a:ext uri="{28A0092B-C50C-407E-A947-70E740481C1C}">
                <a14:useLocalDpi xmlns:a14="http://schemas.microsoft.com/office/drawing/2010/main" val="0"/>
              </a:ext>
            </a:extLst>
          </a:blip>
          <a:srcRect l="23068" b="-1151"/>
          <a:stretch/>
        </p:blipFill>
        <p:spPr>
          <a:xfrm>
            <a:off x="1692392" y="1285798"/>
            <a:ext cx="1685406" cy="1382813"/>
          </a:xfrm>
          <a:prstGeom prst="rect">
            <a:avLst/>
          </a:prstGeom>
        </p:spPr>
      </p:pic>
      <p:sp>
        <p:nvSpPr>
          <p:cNvPr id="19" name="矩形 18"/>
          <p:cNvSpPr/>
          <p:nvPr/>
        </p:nvSpPr>
        <p:spPr>
          <a:xfrm>
            <a:off x="1801397" y="2619221"/>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20kN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l="21073" b="447"/>
          <a:stretch/>
        </p:blipFill>
        <p:spPr>
          <a:xfrm>
            <a:off x="3171" y="2935815"/>
            <a:ext cx="1646761" cy="1296144"/>
          </a:xfrm>
          <a:prstGeom prst="rect">
            <a:avLst/>
          </a:prstGeom>
        </p:spPr>
      </p:pic>
      <p:pic>
        <p:nvPicPr>
          <p:cNvPr id="21" name="图片 20"/>
          <p:cNvPicPr>
            <a:picLocks noChangeAspect="1"/>
          </p:cNvPicPr>
          <p:nvPr/>
        </p:nvPicPr>
        <p:blipFill rotWithShape="1">
          <a:blip r:embed="rId7" cstate="print">
            <a:extLst>
              <a:ext uri="{28A0092B-C50C-407E-A947-70E740481C1C}">
                <a14:useLocalDpi xmlns:a14="http://schemas.microsoft.com/office/drawing/2010/main" val="0"/>
              </a:ext>
            </a:extLst>
          </a:blip>
          <a:srcRect l="21073" b="447"/>
          <a:stretch/>
        </p:blipFill>
        <p:spPr>
          <a:xfrm>
            <a:off x="1683099" y="2935815"/>
            <a:ext cx="1694699" cy="1333875"/>
          </a:xfrm>
          <a:prstGeom prst="rect">
            <a:avLst/>
          </a:prstGeom>
        </p:spPr>
      </p:pic>
      <p:sp>
        <p:nvSpPr>
          <p:cNvPr id="22" name="矩形 21"/>
          <p:cNvSpPr/>
          <p:nvPr/>
        </p:nvSpPr>
        <p:spPr>
          <a:xfrm>
            <a:off x="255625" y="4259917"/>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30kN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23" name="矩形 22"/>
          <p:cNvSpPr/>
          <p:nvPr/>
        </p:nvSpPr>
        <p:spPr>
          <a:xfrm>
            <a:off x="1801397" y="4295003"/>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Exx</a:t>
            </a:r>
            <a:r>
              <a:rPr lang="en-US" altLang="zh-CN" sz="1400" dirty="0" smtClean="0">
                <a:latin typeface="Times New Roman" panose="02020603050405020304" pitchFamily="18" charset="0"/>
                <a:ea typeface="+mn-ea"/>
                <a:cs typeface="Times New Roman" panose="02020603050405020304" pitchFamily="18" charset="0"/>
              </a:rPr>
              <a:t> at 56kN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3068" b="447"/>
          <a:stretch/>
        </p:blipFill>
        <p:spPr>
          <a:xfrm>
            <a:off x="3515759" y="1268876"/>
            <a:ext cx="1656184" cy="1337363"/>
          </a:xfrm>
          <a:prstGeom prst="rect">
            <a:avLst/>
          </a:prstGeom>
        </p:spPr>
      </p:pic>
      <p:pic>
        <p:nvPicPr>
          <p:cNvPr id="25" name="图片 24"/>
          <p:cNvPicPr>
            <a:picLocks noChangeAspect="1"/>
          </p:cNvPicPr>
          <p:nvPr/>
        </p:nvPicPr>
        <p:blipFill rotWithShape="1">
          <a:blip r:embed="rId9" cstate="print">
            <a:extLst>
              <a:ext uri="{28A0092B-C50C-407E-A947-70E740481C1C}">
                <a14:useLocalDpi xmlns:a14="http://schemas.microsoft.com/office/drawing/2010/main" val="0"/>
              </a:ext>
            </a:extLst>
          </a:blip>
          <a:srcRect l="22071" b="447"/>
          <a:stretch/>
        </p:blipFill>
        <p:spPr>
          <a:xfrm>
            <a:off x="5315959" y="1285798"/>
            <a:ext cx="1708745" cy="1362146"/>
          </a:xfrm>
          <a:prstGeom prst="rect">
            <a:avLst/>
          </a:prstGeom>
        </p:spPr>
      </p:pic>
      <p:sp>
        <p:nvSpPr>
          <p:cNvPr id="26" name="矩形 25"/>
          <p:cNvSpPr/>
          <p:nvPr/>
        </p:nvSpPr>
        <p:spPr>
          <a:xfrm>
            <a:off x="3842620" y="263868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17kN</a:t>
            </a:r>
            <a:endParaRPr lang="zh-CN" altLang="en-US" sz="1400" dirty="0">
              <a:latin typeface="Times New Roman" panose="02020603050405020304" pitchFamily="18" charset="0"/>
              <a:ea typeface="+mn-ea"/>
              <a:cs typeface="Times New Roman" panose="02020603050405020304" pitchFamily="18" charset="0"/>
            </a:endParaRPr>
          </a:p>
        </p:txBody>
      </p:sp>
      <p:sp>
        <p:nvSpPr>
          <p:cNvPr id="27" name="矩形 26"/>
          <p:cNvSpPr/>
          <p:nvPr/>
        </p:nvSpPr>
        <p:spPr>
          <a:xfrm>
            <a:off x="5388392" y="2673775"/>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24kN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28" name="图片 27"/>
          <p:cNvPicPr>
            <a:picLocks noChangeAspect="1"/>
          </p:cNvPicPr>
          <p:nvPr/>
        </p:nvPicPr>
        <p:blipFill rotWithShape="1">
          <a:blip r:embed="rId10" cstate="print">
            <a:extLst>
              <a:ext uri="{28A0092B-C50C-407E-A947-70E740481C1C}">
                <a14:useLocalDpi xmlns:a14="http://schemas.microsoft.com/office/drawing/2010/main" val="0"/>
              </a:ext>
            </a:extLst>
          </a:blip>
          <a:srcRect l="23068" b="-1151"/>
          <a:stretch/>
        </p:blipFill>
        <p:spPr>
          <a:xfrm>
            <a:off x="3494886" y="2931972"/>
            <a:ext cx="1656184" cy="1358838"/>
          </a:xfrm>
          <a:prstGeom prst="rect">
            <a:avLst/>
          </a:prstGeom>
        </p:spPr>
      </p:pic>
      <p:pic>
        <p:nvPicPr>
          <p:cNvPr id="29" name="图片 28"/>
          <p:cNvPicPr>
            <a:picLocks noChangeAspect="1"/>
          </p:cNvPicPr>
          <p:nvPr/>
        </p:nvPicPr>
        <p:blipFill rotWithShape="1">
          <a:blip r:embed="rId11" cstate="print">
            <a:extLst>
              <a:ext uri="{28A0092B-C50C-407E-A947-70E740481C1C}">
                <a14:useLocalDpi xmlns:a14="http://schemas.microsoft.com/office/drawing/2010/main" val="0"/>
              </a:ext>
            </a:extLst>
          </a:blip>
          <a:srcRect l="23068" b="-1151"/>
          <a:stretch/>
        </p:blipFill>
        <p:spPr>
          <a:xfrm>
            <a:off x="5315959" y="2946466"/>
            <a:ext cx="1708745" cy="1401961"/>
          </a:xfrm>
          <a:prstGeom prst="rect">
            <a:avLst/>
          </a:prstGeom>
        </p:spPr>
      </p:pic>
      <p:sp>
        <p:nvSpPr>
          <p:cNvPr id="30" name="矩形 29"/>
          <p:cNvSpPr/>
          <p:nvPr/>
        </p:nvSpPr>
        <p:spPr>
          <a:xfrm>
            <a:off x="3799149" y="4294946"/>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22kN</a:t>
            </a:r>
            <a:endParaRPr lang="zh-CN" altLang="en-US" sz="1400" dirty="0">
              <a:latin typeface="Times New Roman" panose="02020603050405020304" pitchFamily="18" charset="0"/>
              <a:ea typeface="+mn-ea"/>
              <a:cs typeface="Times New Roman" panose="02020603050405020304" pitchFamily="18" charset="0"/>
            </a:endParaRPr>
          </a:p>
        </p:txBody>
      </p:sp>
      <p:sp>
        <p:nvSpPr>
          <p:cNvPr id="31" name="矩形 30"/>
          <p:cNvSpPr/>
          <p:nvPr/>
        </p:nvSpPr>
        <p:spPr>
          <a:xfrm>
            <a:off x="5344921" y="4330032"/>
            <a:ext cx="1091966" cy="307777"/>
          </a:xfrm>
          <a:prstGeom prst="rect">
            <a:avLst/>
          </a:prstGeom>
        </p:spPr>
        <p:txBody>
          <a:bodyPr wrap="none">
            <a:spAutoFit/>
          </a:bodyPr>
          <a:lstStyle/>
          <a:p>
            <a:r>
              <a:rPr lang="en-US" altLang="zh-CN" sz="1400" dirty="0" err="1" smtClean="0">
                <a:latin typeface="Times New Roman" panose="02020603050405020304" pitchFamily="18" charset="0"/>
                <a:ea typeface="+mn-ea"/>
                <a:cs typeface="Times New Roman" panose="02020603050405020304" pitchFamily="18" charset="0"/>
              </a:rPr>
              <a:t>Eyy</a:t>
            </a:r>
            <a:r>
              <a:rPr lang="en-US" altLang="zh-CN" sz="1400" dirty="0" smtClean="0">
                <a:latin typeface="Times New Roman" panose="02020603050405020304" pitchFamily="18" charset="0"/>
                <a:ea typeface="+mn-ea"/>
                <a:cs typeface="Times New Roman" panose="02020603050405020304" pitchFamily="18" charset="0"/>
              </a:rPr>
              <a:t> at 27kN</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2" name="图片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19872" y="4686327"/>
            <a:ext cx="2045618" cy="1409308"/>
          </a:xfrm>
          <a:prstGeom prst="rect">
            <a:avLst/>
          </a:prstGeom>
        </p:spPr>
      </p:pic>
      <p:pic>
        <p:nvPicPr>
          <p:cNvPr id="33" name="图片 32"/>
          <p:cNvPicPr>
            <a:picLocks noChangeAspect="1"/>
          </p:cNvPicPr>
          <p:nvPr/>
        </p:nvPicPr>
        <p:blipFill rotWithShape="1">
          <a:blip r:embed="rId13" cstate="print">
            <a:extLst>
              <a:ext uri="{28A0092B-C50C-407E-A947-70E740481C1C}">
                <a14:useLocalDpi xmlns:a14="http://schemas.microsoft.com/office/drawing/2010/main" val="0"/>
              </a:ext>
            </a:extLst>
          </a:blip>
          <a:srcRect l="41562" t="19167" r="22144" b="25222"/>
          <a:stretch/>
        </p:blipFill>
        <p:spPr>
          <a:xfrm rot="16200000">
            <a:off x="5450004" y="4759043"/>
            <a:ext cx="1292897" cy="1320713"/>
          </a:xfrm>
          <a:prstGeom prst="rect">
            <a:avLst/>
          </a:prstGeom>
        </p:spPr>
      </p:pic>
      <mc:AlternateContent xmlns:mc="http://schemas.openxmlformats.org/markup-compatibility/2006" xmlns:a14="http://schemas.microsoft.com/office/drawing/2010/main">
        <mc:Choice Requires="a14">
          <p:sp>
            <p:nvSpPr>
              <p:cNvPr id="34" name="矩形 33"/>
              <p:cNvSpPr/>
              <p:nvPr/>
            </p:nvSpPr>
            <p:spPr>
              <a:xfrm>
                <a:off x="4364811" y="6297219"/>
                <a:ext cx="1591205"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10</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34" name="矩形 33"/>
              <p:cNvSpPr>
                <a:spLocks noRot="1" noChangeAspect="1" noMove="1" noResize="1" noEditPoints="1" noAdjustHandles="1" noChangeArrowheads="1" noChangeShapeType="1" noTextEdit="1"/>
              </p:cNvSpPr>
              <p:nvPr/>
            </p:nvSpPr>
            <p:spPr>
              <a:xfrm>
                <a:off x="4364811" y="6297219"/>
                <a:ext cx="1591205" cy="373949"/>
              </a:xfrm>
              <a:prstGeom prst="rect">
                <a:avLst/>
              </a:prstGeom>
              <a:blipFill rotWithShape="0">
                <a:blip r:embed="rId14"/>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42202" y="6183127"/>
                <a:ext cx="1147750"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b="0" i="0" dirty="0" smtClean="0">
                          <a:solidFill>
                            <a:srgbClr val="FF0000"/>
                          </a:solidFill>
                          <a:latin typeface="Cambria Math" panose="02040503050406030204" pitchFamily="18" charset="0"/>
                          <a:ea typeface="+mn-ea"/>
                        </a:rPr>
                        <m:t>8</m:t>
                      </m:r>
                      <m:r>
                        <a:rPr lang="en-US" altLang="zh-CN" sz="1400" dirty="0">
                          <a:solidFill>
                            <a:srgbClr val="FF0000"/>
                          </a:solidFill>
                          <a:latin typeface="Cambria Math" panose="02040503050406030204" pitchFamily="18" charset="0"/>
                          <a:ea typeface="+mn-ea"/>
                        </a:rPr>
                        <m:t>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35" name="矩形 34"/>
              <p:cNvSpPr>
                <a:spLocks noRot="1" noChangeAspect="1" noMove="1" noResize="1" noEditPoints="1" noAdjustHandles="1" noChangeArrowheads="1" noChangeShapeType="1" noTextEdit="1"/>
              </p:cNvSpPr>
              <p:nvPr/>
            </p:nvSpPr>
            <p:spPr>
              <a:xfrm>
                <a:off x="742202" y="6183127"/>
                <a:ext cx="1147750" cy="373949"/>
              </a:xfrm>
              <a:prstGeom prst="rect">
                <a:avLst/>
              </a:prstGeom>
              <a:blipFill rotWithShape="0">
                <a:blip r:embed="rId15"/>
                <a:stretch>
                  <a:fillRect b="-1613"/>
                </a:stretch>
              </a:blipFill>
            </p:spPr>
            <p:txBody>
              <a:bodyPr/>
              <a:lstStyle/>
              <a:p>
                <a:r>
                  <a:rPr lang="zh-CN" altLang="en-US">
                    <a:noFill/>
                  </a:rPr>
                  <a:t> </a:t>
                </a:r>
              </a:p>
            </p:txBody>
          </p:sp>
        </mc:Fallback>
      </mc:AlternateContent>
      <p:pic>
        <p:nvPicPr>
          <p:cNvPr id="37" name="图片 36" descr="E:\Chen\work of PHD\Experiment\Buckle and strength test of laminates with circular cutout by tension load\断后试件照片\IMG_1846.JPG"/>
          <p:cNvPicPr/>
          <p:nvPr/>
        </p:nvPicPr>
        <p:blipFill rotWithShape="1">
          <a:blip r:embed="rId16" cstate="print">
            <a:extLst>
              <a:ext uri="{28A0092B-C50C-407E-A947-70E740481C1C}">
                <a14:useLocalDpi xmlns:a14="http://schemas.microsoft.com/office/drawing/2010/main" val="0"/>
              </a:ext>
            </a:extLst>
          </a:blip>
          <a:srcRect l="22643" t="18532" r="30013" b="10427"/>
          <a:stretch/>
        </p:blipFill>
        <p:spPr bwMode="auto">
          <a:xfrm rot="5400000">
            <a:off x="1871729" y="4722443"/>
            <a:ext cx="1292896" cy="1371342"/>
          </a:xfrm>
          <a:prstGeom prst="rect">
            <a:avLst/>
          </a:prstGeom>
          <a:noFill/>
          <a:ln>
            <a:noFill/>
          </a:ln>
          <a:extLst>
            <a:ext uri="{53640926-AAD7-44D8-BBD7-CCE9431645EC}">
              <a14:shadowObscured xmlns:a14="http://schemas.microsoft.com/office/drawing/2010/main"/>
            </a:ext>
          </a:extLst>
        </p:spPr>
      </p:pic>
      <p:pic>
        <p:nvPicPr>
          <p:cNvPr id="38" name="图片 37"/>
          <p:cNvPicPr>
            <a:picLocks noChangeAspect="1"/>
          </p:cNvPicPr>
          <p:nvPr/>
        </p:nvPicPr>
        <p:blipFill rotWithShape="1">
          <a:blip r:embed="rId17" cstate="print">
            <a:extLst>
              <a:ext uri="{28A0092B-C50C-407E-A947-70E740481C1C}">
                <a14:useLocalDpi xmlns:a14="http://schemas.microsoft.com/office/drawing/2010/main" val="0"/>
              </a:ext>
            </a:extLst>
          </a:blip>
          <a:srcRect l="21073" b="447"/>
          <a:stretch/>
        </p:blipFill>
        <p:spPr>
          <a:xfrm>
            <a:off x="7268371" y="1196752"/>
            <a:ext cx="1726569" cy="1358959"/>
          </a:xfrm>
          <a:prstGeom prst="rect">
            <a:avLst/>
          </a:prstGeom>
        </p:spPr>
      </p:pic>
      <p:pic>
        <p:nvPicPr>
          <p:cNvPr id="39" name="图片 38"/>
          <p:cNvPicPr>
            <a:picLocks noChangeAspect="1"/>
          </p:cNvPicPr>
          <p:nvPr/>
        </p:nvPicPr>
        <p:blipFill rotWithShape="1">
          <a:blip r:embed="rId18" cstate="print">
            <a:extLst>
              <a:ext uri="{28A0092B-C50C-407E-A947-70E740481C1C}">
                <a14:useLocalDpi xmlns:a14="http://schemas.microsoft.com/office/drawing/2010/main" val="0"/>
              </a:ext>
            </a:extLst>
          </a:blip>
          <a:srcRect l="21073" b="447"/>
          <a:stretch/>
        </p:blipFill>
        <p:spPr>
          <a:xfrm>
            <a:off x="7264976" y="2792327"/>
            <a:ext cx="1881043" cy="1480544"/>
          </a:xfrm>
          <a:prstGeom prst="rect">
            <a:avLst/>
          </a:prstGeom>
        </p:spPr>
      </p:pic>
      <p:sp>
        <p:nvSpPr>
          <p:cNvPr id="40" name="矩形 39"/>
          <p:cNvSpPr/>
          <p:nvPr/>
        </p:nvSpPr>
        <p:spPr>
          <a:xfrm>
            <a:off x="7458020" y="2544679"/>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E1 at 20kN</a:t>
            </a:r>
            <a:endParaRPr lang="zh-CN" altLang="en-US" sz="1400" dirty="0">
              <a:latin typeface="Times New Roman" panose="02020603050405020304" pitchFamily="18" charset="0"/>
              <a:ea typeface="+mn-ea"/>
              <a:cs typeface="Times New Roman" panose="02020603050405020304" pitchFamily="18" charset="0"/>
            </a:endParaRPr>
          </a:p>
        </p:txBody>
      </p:sp>
      <p:sp>
        <p:nvSpPr>
          <p:cNvPr id="41" name="矩形 40"/>
          <p:cNvSpPr/>
          <p:nvPr/>
        </p:nvSpPr>
        <p:spPr>
          <a:xfrm>
            <a:off x="7414549" y="4213742"/>
            <a:ext cx="100219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E2 at 20kN</a:t>
            </a:r>
            <a:endParaRPr lang="zh-CN" altLang="en-US" sz="1400" dirty="0">
              <a:latin typeface="Times New Roman" panose="02020603050405020304" pitchFamily="18" charset="0"/>
              <a:ea typeface="+mn-ea"/>
              <a:cs typeface="Times New Roman" panose="02020603050405020304" pitchFamily="18" charset="0"/>
            </a:endParaRPr>
          </a:p>
        </p:txBody>
      </p:sp>
      <p:cxnSp>
        <p:nvCxnSpPr>
          <p:cNvPr id="42" name="Straight Connector 3"/>
          <p:cNvCxnSpPr>
            <a:cxnSpLocks noChangeShapeType="1"/>
          </p:cNvCxnSpPr>
          <p:nvPr/>
        </p:nvCxnSpPr>
        <p:spPr bwMode="auto">
          <a:xfrm>
            <a:off x="3385134" y="1181299"/>
            <a:ext cx="72132" cy="5580062"/>
          </a:xfrm>
          <a:prstGeom prst="line">
            <a:avLst/>
          </a:prstGeom>
          <a:noFill/>
          <a:ln w="19050" algn="ctr">
            <a:solidFill>
              <a:srgbClr val="0000FF">
                <a:alpha val="98000"/>
              </a:srgbClr>
            </a:solidFill>
            <a:round/>
            <a:headEnd/>
            <a:tailEnd/>
          </a:ln>
          <a:extLst>
            <a:ext uri="{909E8E84-426E-40DD-AFC4-6F175D3DCCD1}">
              <a14:hiddenFill xmlns:a14="http://schemas.microsoft.com/office/drawing/2010/main">
                <a:noFill/>
              </a14:hiddenFill>
            </a:ext>
          </a:extLst>
        </p:spPr>
      </p:cxnSp>
      <p:cxnSp>
        <p:nvCxnSpPr>
          <p:cNvPr id="44" name="Straight Connector 3"/>
          <p:cNvCxnSpPr>
            <a:cxnSpLocks noChangeShapeType="1"/>
          </p:cNvCxnSpPr>
          <p:nvPr/>
        </p:nvCxnSpPr>
        <p:spPr bwMode="auto">
          <a:xfrm>
            <a:off x="7092280" y="1161306"/>
            <a:ext cx="72132" cy="5580062"/>
          </a:xfrm>
          <a:prstGeom prst="line">
            <a:avLst/>
          </a:prstGeom>
          <a:noFill/>
          <a:ln w="19050" algn="ctr">
            <a:solidFill>
              <a:srgbClr val="0000FF">
                <a:alpha val="98000"/>
              </a:srgbClr>
            </a:solidFill>
            <a:round/>
            <a:headEnd/>
            <a:tailEnd/>
          </a:ln>
          <a:extLst>
            <a:ext uri="{909E8E84-426E-40DD-AFC4-6F175D3DCCD1}">
              <a14:hiddenFill xmlns:a14="http://schemas.microsoft.com/office/drawing/2010/main">
                <a:noFill/>
              </a14:hiddenFill>
            </a:ext>
          </a:extLst>
        </p:spPr>
      </p:cxnSp>
      <p:pic>
        <p:nvPicPr>
          <p:cNvPr id="45" name="图片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31988" y="4489140"/>
            <a:ext cx="1559214" cy="1074205"/>
          </a:xfrm>
          <a:prstGeom prst="rect">
            <a:avLst/>
          </a:prstGeom>
        </p:spPr>
      </p:pic>
      <p:pic>
        <p:nvPicPr>
          <p:cNvPr id="46" name="图片 45" descr="E:\Chen\work of PHD\Experiment\Buckle and strength test of laminates with circular cutout by tension load\断后试件照片\IMG_1877.JP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32873" y="5661248"/>
            <a:ext cx="1438667" cy="841058"/>
          </a:xfrm>
          <a:prstGeom prst="rect">
            <a:avLst/>
          </a:prstGeom>
          <a:noFill/>
          <a:ln>
            <a:noFill/>
          </a:ln>
        </p:spPr>
      </p:pic>
      <mc:AlternateContent xmlns:mc="http://schemas.openxmlformats.org/markup-compatibility/2006" xmlns:a14="http://schemas.microsoft.com/office/drawing/2010/main">
        <mc:Choice Requires="a14">
          <p:sp>
            <p:nvSpPr>
              <p:cNvPr id="47" name="矩形 46"/>
              <p:cNvSpPr/>
              <p:nvPr/>
            </p:nvSpPr>
            <p:spPr>
              <a:xfrm>
                <a:off x="7164288" y="6525819"/>
                <a:ext cx="1650516" cy="378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ea typeface="+mn-ea"/>
                            </a:rPr>
                          </m:ctrlPr>
                        </m:sSubPr>
                        <m:e>
                          <m:d>
                            <m:dPr>
                              <m:begChr m:val="["/>
                              <m:endChr m:val="]"/>
                              <m:ctrlPr>
                                <a:rPr lang="zh-CN" altLang="en-US"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m:t>
                                  </m:r>
                                  <m:r>
                                    <a:rPr lang="en-US" altLang="zh-CN" sz="1400" b="0" i="1" smtClean="0">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e>
                          </m:d>
                        </m:e>
                        <m:sub>
                          <m:r>
                            <a:rPr lang="zh-CN" altLang="en-US" sz="1400">
                              <a:solidFill>
                                <a:srgbClr val="FF0000"/>
                              </a:solidFill>
                              <a:latin typeface="Cambria Math" panose="02040503050406030204" pitchFamily="18" charset="0"/>
                              <a:ea typeface="+mn-ea"/>
                            </a:rPr>
                            <m:t>5</m:t>
                          </m:r>
                        </m:sub>
                      </m:sSub>
                      <m:r>
                        <a:rPr lang="en-US" altLang="zh-CN" sz="1400">
                          <a:solidFill>
                            <a:srgbClr val="FF0000"/>
                          </a:solidFill>
                          <a:latin typeface="Cambria Math" panose="02040503050406030204" pitchFamily="18" charset="0"/>
                          <a:ea typeface="+mn-ea"/>
                        </a:rPr>
                        <m:t>−</m:t>
                      </m:r>
                      <m:r>
                        <m:rPr>
                          <m:nor/>
                        </m:rPr>
                        <a:rPr lang="az-Cyrl-AZ" altLang="zh-CN" sz="1400" dirty="0">
                          <a:solidFill>
                            <a:srgbClr val="FF0000"/>
                          </a:solidFill>
                          <a:latin typeface="Times New Roman" panose="02020603050405020304" pitchFamily="18" charset="0"/>
                          <a:ea typeface="+mn-ea"/>
                          <a:cs typeface="Times New Roman" panose="02020603050405020304" pitchFamily="18" charset="0"/>
                        </a:rPr>
                        <m:t>Ф</m:t>
                      </m:r>
                      <m:r>
                        <a:rPr lang="en-US" altLang="zh-CN" sz="1400" dirty="0">
                          <a:solidFill>
                            <a:srgbClr val="FF0000"/>
                          </a:solidFill>
                          <a:latin typeface="Cambria Math" panose="02040503050406030204" pitchFamily="18" charset="0"/>
                          <a:ea typeface="+mn-ea"/>
                        </a:rPr>
                        <m:t>80</m:t>
                      </m:r>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47" name="矩形 46"/>
              <p:cNvSpPr>
                <a:spLocks noRot="1" noChangeAspect="1" noMove="1" noResize="1" noEditPoints="1" noAdjustHandles="1" noChangeArrowheads="1" noChangeShapeType="1" noTextEdit="1"/>
              </p:cNvSpPr>
              <p:nvPr/>
            </p:nvSpPr>
            <p:spPr>
              <a:xfrm>
                <a:off x="7164288" y="6525819"/>
                <a:ext cx="1650516" cy="378309"/>
              </a:xfrm>
              <a:prstGeom prst="rect">
                <a:avLst/>
              </a:prstGeom>
              <a:blipFill rotWithShape="0">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9192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3.4. </a:t>
            </a:r>
            <a:r>
              <a:rPr lang="zh-CN" altLang="en-US" sz="2200" dirty="0" smtClean="0">
                <a:latin typeface="Times New Roman" panose="02020603050405020304" pitchFamily="18" charset="0"/>
                <a:ea typeface="+mn-ea"/>
                <a:cs typeface="Times New Roman" panose="02020603050405020304" pitchFamily="18" charset="0"/>
              </a:rPr>
              <a:t>实验测试</a:t>
            </a:r>
            <a:r>
              <a:rPr lang="en-US" altLang="zh-CN" sz="2200" dirty="0" smtClean="0">
                <a:latin typeface="Times New Roman" panose="02020603050405020304" pitchFamily="18" charset="0"/>
                <a:ea typeface="+mn-ea"/>
                <a:cs typeface="Times New Roman" panose="02020603050405020304" pitchFamily="18" charset="0"/>
              </a:rPr>
              <a:t>-</a:t>
            </a:r>
            <a:r>
              <a:rPr lang="zh-CN" altLang="en-US" sz="2200" dirty="0" smtClean="0">
                <a:latin typeface="Times New Roman" panose="02020603050405020304" pitchFamily="18" charset="0"/>
                <a:ea typeface="+mn-ea"/>
                <a:cs typeface="Times New Roman" panose="02020603050405020304" pitchFamily="18" charset="0"/>
              </a:rPr>
              <a:t>含小孔板 </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grpSp>
        <p:nvGrpSpPr>
          <p:cNvPr id="22" name="组合 21"/>
          <p:cNvGrpSpPr/>
          <p:nvPr/>
        </p:nvGrpSpPr>
        <p:grpSpPr>
          <a:xfrm>
            <a:off x="179512" y="1256203"/>
            <a:ext cx="4638040" cy="1091565"/>
            <a:chOff x="55880" y="106680"/>
            <a:chExt cx="4638040" cy="1091950"/>
          </a:xfrm>
        </p:grpSpPr>
        <p:pic>
          <p:nvPicPr>
            <p:cNvPr id="23" name="图片 22" descr="E:\Chen\work of PHD\Experiment\带小孔复材层合板拉伸\试件照片\IMG_1654.JPG"/>
            <p:cNvPicPr>
              <a:picLocks noChangeAspect="1"/>
            </p:cNvPicPr>
            <p:nvPr/>
          </p:nvPicPr>
          <p:blipFill rotWithShape="1">
            <a:blip r:embed="rId3" cstate="print">
              <a:extLst>
                <a:ext uri="{28A0092B-C50C-407E-A947-70E740481C1C}">
                  <a14:useLocalDpi xmlns:a14="http://schemas.microsoft.com/office/drawing/2010/main" val="0"/>
                </a:ext>
              </a:extLst>
            </a:blip>
            <a:srcRect l="1512" t="4329" r="6391" b="51351"/>
            <a:stretch/>
          </p:blipFill>
          <p:spPr bwMode="auto">
            <a:xfrm>
              <a:off x="55880" y="106680"/>
              <a:ext cx="3403600" cy="1091950"/>
            </a:xfrm>
            <a:prstGeom prst="rect">
              <a:avLst/>
            </a:prstGeom>
            <a:noFill/>
            <a:ln>
              <a:noFill/>
            </a:ln>
          </p:spPr>
        </p:pic>
        <p:sp>
          <p:nvSpPr>
            <p:cNvPr id="24" name="圆角矩形 23"/>
            <p:cNvSpPr/>
            <p:nvPr/>
          </p:nvSpPr>
          <p:spPr>
            <a:xfrm>
              <a:off x="3387189" y="242944"/>
              <a:ext cx="1286411" cy="343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latin typeface="Times New Roman" panose="02020603050405020304" pitchFamily="18" charset="0"/>
                  <a:cs typeface="Times New Roman" panose="02020603050405020304" pitchFamily="18" charset="0"/>
                </a:rPr>
                <a:t>[(0/90)</a:t>
              </a:r>
              <a:r>
                <a:rPr lang="en-US" sz="1050" kern="100" baseline="-25000" dirty="0">
                  <a:effectLst/>
                  <a:latin typeface="Times New Roman" panose="02020603050405020304" pitchFamily="18" charset="0"/>
                  <a:cs typeface="Times New Roman" panose="02020603050405020304" pitchFamily="18" charset="0"/>
                </a:rPr>
                <a:t>4</a:t>
              </a:r>
              <a:r>
                <a:rPr lang="en-US" sz="1050" kern="100" dirty="0">
                  <a:effectLst/>
                  <a:latin typeface="Times New Roman" panose="02020603050405020304" pitchFamily="18" charset="0"/>
                  <a:cs typeface="Times New Roman" panose="02020603050405020304" pitchFamily="18" charset="0"/>
                </a:rPr>
                <a:t>/(45/-45)</a:t>
              </a:r>
              <a:r>
                <a:rPr lang="en-US" sz="1050" kern="100" baseline="-25000" dirty="0">
                  <a:effectLst/>
                  <a:latin typeface="Times New Roman" panose="02020603050405020304" pitchFamily="18" charset="0"/>
                  <a:cs typeface="Times New Roman" panose="02020603050405020304" pitchFamily="18" charset="0"/>
                </a:rPr>
                <a:t>4</a:t>
              </a:r>
              <a:r>
                <a:rPr lang="en-US" sz="1050" kern="100" dirty="0">
                  <a:effectLst/>
                  <a:latin typeface="Times New Roman" panose="02020603050405020304" pitchFamily="18" charset="0"/>
                  <a:cs typeface="Times New Roman" panose="02020603050405020304" pitchFamily="18" charset="0"/>
                </a:rPr>
                <a:t>]</a:t>
              </a:r>
              <a:endParaRPr lang="zh-CN" sz="1050" kern="100" dirty="0">
                <a:effectLst/>
                <a:latin typeface="Times New Roman" panose="02020603050405020304" pitchFamily="18" charset="0"/>
                <a:cs typeface="Times New Roman" panose="02020603050405020304" pitchFamily="18" charset="0"/>
              </a:endParaRPr>
            </a:p>
          </p:txBody>
        </p:sp>
        <p:sp>
          <p:nvSpPr>
            <p:cNvPr id="26" name="圆角矩形 25"/>
            <p:cNvSpPr/>
            <p:nvPr/>
          </p:nvSpPr>
          <p:spPr>
            <a:xfrm>
              <a:off x="3403681" y="755605"/>
              <a:ext cx="1290239" cy="343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latin typeface="Times New Roman" panose="02020603050405020304" pitchFamily="18" charset="0"/>
                  <a:cs typeface="Times New Roman" panose="02020603050405020304" pitchFamily="18" charset="0"/>
                </a:rPr>
                <a:t>[0/90]</a:t>
              </a:r>
              <a:r>
                <a:rPr lang="en-US" sz="1050" kern="100" baseline="-25000" dirty="0">
                  <a:effectLst/>
                  <a:latin typeface="Times New Roman" panose="02020603050405020304" pitchFamily="18" charset="0"/>
                  <a:cs typeface="Times New Roman" panose="02020603050405020304" pitchFamily="18" charset="0"/>
                </a:rPr>
                <a:t>8</a:t>
              </a:r>
              <a:endParaRPr lang="zh-CN" sz="1050" kern="100" dirty="0">
                <a:effectLst/>
                <a:latin typeface="Times New Roman" panose="02020603050405020304" pitchFamily="18" charset="0"/>
                <a:cs typeface="Times New Roman" panose="02020603050405020304" pitchFamily="18" charset="0"/>
              </a:endParaRPr>
            </a:p>
          </p:txBody>
        </p:sp>
      </p:grpSp>
      <p:graphicFrame>
        <p:nvGraphicFramePr>
          <p:cNvPr id="13" name="对象 12"/>
          <p:cNvGraphicFramePr>
            <a:graphicFrameLocks noChangeAspect="1"/>
          </p:cNvGraphicFramePr>
          <p:nvPr>
            <p:extLst>
              <p:ext uri="{D42A27DB-BD31-4B8C-83A1-F6EECF244321}">
                <p14:modId xmlns:p14="http://schemas.microsoft.com/office/powerpoint/2010/main" val="281434421"/>
              </p:ext>
            </p:extLst>
          </p:nvPr>
        </p:nvGraphicFramePr>
        <p:xfrm>
          <a:off x="0" y="2508528"/>
          <a:ext cx="4973015" cy="1663667"/>
        </p:xfrm>
        <a:graphic>
          <a:graphicData uri="http://schemas.openxmlformats.org/presentationml/2006/ole">
            <mc:AlternateContent xmlns:mc="http://schemas.openxmlformats.org/markup-compatibility/2006">
              <mc:Choice xmlns:v="urn:schemas-microsoft-com:vml" Requires="v">
                <p:oleObj spid="_x0000_s90203" name="Visio" r:id="rId4" imgW="14601825" imgH="4886325" progId="Visio.Drawing.15">
                  <p:embed/>
                </p:oleObj>
              </mc:Choice>
              <mc:Fallback>
                <p:oleObj name="Visio" r:id="rId4" imgW="14601825" imgH="4886325" progId="Visio.Drawing.15">
                  <p:embed/>
                  <p:pic>
                    <p:nvPicPr>
                      <p:cNvPr id="0" name="Object 1"/>
                      <p:cNvPicPr>
                        <a:picLocks noChangeAspect="1" noChangeArrowheads="1"/>
                      </p:cNvPicPr>
                      <p:nvPr/>
                    </p:nvPicPr>
                    <p:blipFill>
                      <a:blip r:embed="rId5"/>
                      <a:srcRect/>
                      <a:stretch>
                        <a:fillRect/>
                      </a:stretch>
                    </p:blipFill>
                    <p:spPr bwMode="auto">
                      <a:xfrm>
                        <a:off x="0" y="2508528"/>
                        <a:ext cx="4973015" cy="1663667"/>
                      </a:xfrm>
                      <a:prstGeom prst="rect">
                        <a:avLst/>
                      </a:prstGeom>
                      <a:noFill/>
                    </p:spPr>
                  </p:pic>
                </p:oleObj>
              </mc:Fallback>
            </mc:AlternateContent>
          </a:graphicData>
        </a:graphic>
      </p:graphicFrame>
      <p:pic>
        <p:nvPicPr>
          <p:cNvPr id="35" name="图片 34" descr="C:\Users\cjl\AppData\Local\Microsoft\Windows\Temporary Internet Files\Content.Word\P51029-144041.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35245" y="1284143"/>
            <a:ext cx="2835910" cy="2127250"/>
          </a:xfrm>
          <a:prstGeom prst="rect">
            <a:avLst/>
          </a:prstGeom>
          <a:noFill/>
          <a:ln>
            <a:noFill/>
          </a:ln>
        </p:spPr>
      </p:pic>
      <p:sp>
        <p:nvSpPr>
          <p:cNvPr id="15" name="矩形 14"/>
          <p:cNvSpPr/>
          <p:nvPr/>
        </p:nvSpPr>
        <p:spPr>
          <a:xfrm>
            <a:off x="5135245" y="3471898"/>
            <a:ext cx="3241337"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WDW-200</a:t>
            </a:r>
            <a:r>
              <a:rPr lang="zh-CN" altLang="en-US" sz="1400" dirty="0" smtClean="0">
                <a:latin typeface="Times New Roman" panose="02020603050405020304" pitchFamily="18" charset="0"/>
                <a:ea typeface="+mn-ea"/>
                <a:cs typeface="Times New Roman" panose="02020603050405020304" pitchFamily="18" charset="0"/>
              </a:rPr>
              <a:t>试验机，</a:t>
            </a:r>
            <a:r>
              <a:rPr lang="en-US" altLang="zh-CN" sz="1400" dirty="0" smtClean="0">
                <a:latin typeface="Times New Roman" panose="02020603050405020304" pitchFamily="18" charset="0"/>
                <a:ea typeface="+mn-ea"/>
                <a:cs typeface="Times New Roman" panose="02020603050405020304" pitchFamily="18" charset="0"/>
              </a:rPr>
              <a:t>0.4mm/min</a:t>
            </a:r>
            <a:r>
              <a:rPr lang="zh-CN" altLang="en-US" sz="1400" dirty="0" smtClean="0">
                <a:latin typeface="Times New Roman" panose="02020603050405020304" pitchFamily="18" charset="0"/>
                <a:ea typeface="+mn-ea"/>
                <a:cs typeface="Times New Roman" panose="02020603050405020304" pitchFamily="18" charset="0"/>
              </a:rPr>
              <a:t>加载速率</a:t>
            </a:r>
            <a:endParaRPr lang="zh-CN" altLang="en-US" sz="1400" dirty="0">
              <a:latin typeface="Times New Roman" panose="02020603050405020304" pitchFamily="18" charset="0"/>
              <a:ea typeface="+mn-ea"/>
              <a:cs typeface="Times New Roman" panose="02020603050405020304" pitchFamily="18" charset="0"/>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4123552"/>
              </p:ext>
            </p:extLst>
          </p:nvPr>
        </p:nvGraphicFramePr>
        <p:xfrm>
          <a:off x="182251" y="4219474"/>
          <a:ext cx="2304256" cy="2252764"/>
        </p:xfrm>
        <a:graphic>
          <a:graphicData uri="http://schemas.openxmlformats.org/presentationml/2006/ole">
            <mc:AlternateContent xmlns:mc="http://schemas.openxmlformats.org/markup-compatibility/2006">
              <mc:Choice xmlns:v="urn:schemas-microsoft-com:vml" Requires="v">
                <p:oleObj spid="_x0000_s90204" name="Visio" r:id="rId7" imgW="7229475" imgH="7048500" progId="Visio.Drawing.15">
                  <p:embed/>
                </p:oleObj>
              </mc:Choice>
              <mc:Fallback>
                <p:oleObj name="Visio" r:id="rId7" imgW="7229475" imgH="7048500"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251" y="4219474"/>
                        <a:ext cx="2304256" cy="2252764"/>
                      </a:xfrm>
                      <a:prstGeom prst="rect">
                        <a:avLst/>
                      </a:prstGeom>
                      <a:noFill/>
                    </p:spPr>
                  </p:pic>
                </p:oleObj>
              </mc:Fallback>
            </mc:AlternateContent>
          </a:graphicData>
        </a:graphic>
      </p:graphicFrame>
      <p:pic>
        <p:nvPicPr>
          <p:cNvPr id="36" name="图片 35" descr="E:\Chen\work of PHD\Experiment\带小孔复材层合板拉伸\[0_90]4_[45_-45]4-I\数据处理结果\力-位移曲线.tif"/>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0164" y="4332955"/>
            <a:ext cx="2917939" cy="2048373"/>
          </a:xfrm>
          <a:prstGeom prst="rect">
            <a:avLst/>
          </a:prstGeom>
          <a:noFill/>
          <a:ln>
            <a:noFill/>
          </a:ln>
        </p:spPr>
      </p:pic>
      <p:pic>
        <p:nvPicPr>
          <p:cNvPr id="37" name="图片 36" descr="E:\Chen\work of PHD\Experiment\带小孔复材层合板拉伸\[0_90]8-I\数据处理结果\力-位移曲线.tif"/>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208" y="4332954"/>
            <a:ext cx="3042374" cy="2048373"/>
          </a:xfrm>
          <a:prstGeom prst="rect">
            <a:avLst/>
          </a:prstGeom>
          <a:noFill/>
          <a:ln>
            <a:noFill/>
          </a:ln>
        </p:spPr>
      </p:pic>
      <mc:AlternateContent xmlns:mc="http://schemas.openxmlformats.org/markup-compatibility/2006" xmlns:a14="http://schemas.microsoft.com/office/drawing/2010/main">
        <mc:Choice Requires="a14">
          <p:sp>
            <p:nvSpPr>
              <p:cNvPr id="38" name="矩形 37"/>
              <p:cNvSpPr/>
              <p:nvPr/>
            </p:nvSpPr>
            <p:spPr>
              <a:xfrm>
                <a:off x="3198892" y="6367879"/>
                <a:ext cx="1770356" cy="361381"/>
              </a:xfrm>
              <a:prstGeom prst="rect">
                <a:avLst/>
              </a:prstGeom>
            </p:spPr>
            <p:txBody>
              <a:bodyPr wrap="none">
                <a:spAutoFit/>
              </a:bodyPr>
              <a:lstStyle/>
              <a:p>
                <a14:m>
                  <m:oMath xmlns:m="http://schemas.openxmlformats.org/officeDocument/2006/math">
                    <m:sSup>
                      <m:sSupPr>
                        <m:ctrlPr>
                          <a:rPr lang="en-US" altLang="zh-CN" sz="1400" i="1" smtClean="0">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m:t>
                        </m:r>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sSub>
                      <m:sSubPr>
                        <m:ctrlPr>
                          <a:rPr lang="en-US" altLang="zh-CN" sz="1400" i="1">
                            <a:solidFill>
                              <a:srgbClr val="FF0000"/>
                            </a:solidFill>
                            <a:latin typeface="Cambria Math" panose="02040503050406030204" pitchFamily="18" charset="0"/>
                            <a:ea typeface="+mn-ea"/>
                          </a:rPr>
                        </m:ctrlPr>
                      </m:sSubPr>
                      <m:e>
                        <m:r>
                          <a:rPr lang="en-US" altLang="zh-CN" sz="1400" i="1">
                            <a:solidFill>
                              <a:srgbClr val="FF0000"/>
                            </a:solidFill>
                            <a:latin typeface="Cambria Math" panose="02040503050406030204" pitchFamily="18" charset="0"/>
                            <a:ea typeface="+mn-ea"/>
                          </a:rPr>
                          <m:t>)</m:t>
                        </m:r>
                      </m:e>
                      <m:sub>
                        <m:r>
                          <a:rPr lang="en-US" altLang="zh-CN" sz="1400" i="1">
                            <a:solidFill>
                              <a:srgbClr val="FF0000"/>
                            </a:solidFill>
                            <a:latin typeface="Cambria Math" panose="02040503050406030204" pitchFamily="18" charset="0"/>
                            <a:ea typeface="+mn-ea"/>
                          </a:rPr>
                          <m:t>4</m:t>
                        </m:r>
                      </m:sub>
                    </m:sSub>
                    <m:sSub>
                      <m:sSubPr>
                        <m:ctrlPr>
                          <a:rPr lang="zh-CN" altLang="en-US" sz="1400" i="1">
                            <a:solidFill>
                              <a:srgbClr val="FF0000"/>
                            </a:solidFill>
                            <a:latin typeface="Cambria Math" panose="02040503050406030204" pitchFamily="18" charset="0"/>
                            <a:ea typeface="+mn-ea"/>
                          </a:rPr>
                        </m:ctrlPr>
                      </m:sSubPr>
                      <m:e>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e>
                      <m:sub>
                        <m:r>
                          <a:rPr lang="en-US" altLang="zh-CN" sz="1400" i="1">
                            <a:solidFill>
                              <a:srgbClr val="FF0000"/>
                            </a:solidFill>
                            <a:latin typeface="Cambria Math" panose="02040503050406030204" pitchFamily="18" charset="0"/>
                            <a:ea typeface="+mn-ea"/>
                          </a:rPr>
                          <m:t>4</m:t>
                        </m:r>
                      </m:sub>
                    </m:sSub>
                  </m:oMath>
                </a14:m>
                <a:r>
                  <a:rPr lang="en-US" altLang="zh-CN" sz="1400" dirty="0" smtClean="0">
                    <a:solidFill>
                      <a:srgbClr val="FF0000"/>
                    </a:solidFill>
                    <a:latin typeface="Times New Roman" panose="02020603050405020304" pitchFamily="18" charset="0"/>
                    <a:ea typeface="+mn-ea"/>
                    <a:cs typeface="Times New Roman" panose="02020603050405020304" pitchFamily="18" charset="0"/>
                  </a:rPr>
                  <a:t>]</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38" name="矩形 37"/>
              <p:cNvSpPr>
                <a:spLocks noRot="1" noChangeAspect="1" noMove="1" noResize="1" noEditPoints="1" noAdjustHandles="1" noChangeArrowheads="1" noChangeShapeType="1" noTextEdit="1"/>
              </p:cNvSpPr>
              <p:nvPr/>
            </p:nvSpPr>
            <p:spPr>
              <a:xfrm>
                <a:off x="3198892" y="6367879"/>
                <a:ext cx="1770356" cy="361381"/>
              </a:xfrm>
              <a:prstGeom prst="rect">
                <a:avLst/>
              </a:prstGeom>
              <a:blipFill rotWithShape="0">
                <a:blip r:embed="rId11"/>
                <a:stretch>
                  <a:fillRect b="-10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553200" y="6381327"/>
                <a:ext cx="937564"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ea typeface="+mn-ea"/>
                            </a:rPr>
                          </m:ctrlPr>
                        </m:sSubPr>
                        <m:e>
                          <m:d>
                            <m:dPr>
                              <m:begChr m:val="["/>
                              <m:endChr m:val="]"/>
                              <m:ctrlPr>
                                <a:rPr lang="en-US" altLang="zh-CN"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en-US" altLang="zh-CN" sz="1400" i="1">
                              <a:solidFill>
                                <a:srgbClr val="FF0000"/>
                              </a:solidFill>
                              <a:latin typeface="Cambria Math" panose="02040503050406030204" pitchFamily="18" charset="0"/>
                              <a:ea typeface="+mn-ea"/>
                            </a:rPr>
                            <m:t>8</m:t>
                          </m:r>
                        </m:sub>
                      </m:sSub>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6553200" y="6381327"/>
                <a:ext cx="937564" cy="373949"/>
              </a:xfrm>
              <a:prstGeom prst="rect">
                <a:avLst/>
              </a:prstGeom>
              <a:blipFill rotWithShape="0">
                <a:blip r:embed="rId12"/>
                <a:stretch>
                  <a:fillRect b="-1639"/>
                </a:stretch>
              </a:blipFill>
            </p:spPr>
            <p:txBody>
              <a:bodyPr/>
              <a:lstStyle/>
              <a:p>
                <a:r>
                  <a:rPr lang="zh-CN" altLang="en-US">
                    <a:noFill/>
                  </a:rPr>
                  <a:t> </a:t>
                </a:r>
              </a:p>
            </p:txBody>
          </p:sp>
        </mc:Fallback>
      </mc:AlternateContent>
      <p:sp>
        <p:nvSpPr>
          <p:cNvPr id="40" name="矩形 39"/>
          <p:cNvSpPr/>
          <p:nvPr/>
        </p:nvSpPr>
        <p:spPr>
          <a:xfrm>
            <a:off x="3115967" y="4794494"/>
            <a:ext cx="1101584" cy="307777"/>
          </a:xfrm>
          <a:prstGeom prst="rect">
            <a:avLst/>
          </a:prstGeom>
        </p:spPr>
        <p:txBody>
          <a:bodyPr wrap="none">
            <a:spAutoFit/>
          </a:bodyPr>
          <a:lstStyle/>
          <a:p>
            <a:r>
              <a:rPr lang="en-US" altLang="zh-CN" sz="1400" dirty="0" err="1" smtClean="0">
                <a:solidFill>
                  <a:srgbClr val="FF0000"/>
                </a:solidFill>
                <a:latin typeface="Times New Roman" panose="02020603050405020304" pitchFamily="18" charset="0"/>
                <a:ea typeface="+mn-ea"/>
                <a:cs typeface="Times New Roman" panose="02020603050405020304" pitchFamily="18" charset="0"/>
              </a:rPr>
              <a:t>F</a:t>
            </a:r>
            <a:r>
              <a:rPr lang="en-US" altLang="zh-CN" sz="1400" baseline="-25000" dirty="0" err="1" smtClean="0">
                <a:solidFill>
                  <a:srgbClr val="FF0000"/>
                </a:solidFill>
                <a:latin typeface="Times New Roman" panose="02020603050405020304" pitchFamily="18" charset="0"/>
                <a:ea typeface="+mn-ea"/>
                <a:cs typeface="Times New Roman" panose="02020603050405020304" pitchFamily="18" charset="0"/>
              </a:rPr>
              <a:t>m</a:t>
            </a:r>
            <a:r>
              <a:rPr lang="en-US" altLang="zh-CN" sz="1400" dirty="0" smtClean="0">
                <a:solidFill>
                  <a:srgbClr val="FF0000"/>
                </a:solidFill>
                <a:latin typeface="Times New Roman" panose="02020603050405020304" pitchFamily="18" charset="0"/>
                <a:ea typeface="+mn-ea"/>
                <a:cs typeface="Times New Roman" panose="02020603050405020304" pitchFamily="18" charset="0"/>
              </a:rPr>
              <a:t>=26.48kN</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p:sp>
        <p:nvSpPr>
          <p:cNvPr id="41" name="矩形 40"/>
          <p:cNvSpPr/>
          <p:nvPr/>
        </p:nvSpPr>
        <p:spPr>
          <a:xfrm>
            <a:off x="5860011" y="4733450"/>
            <a:ext cx="1101584" cy="307777"/>
          </a:xfrm>
          <a:prstGeom prst="rect">
            <a:avLst/>
          </a:prstGeom>
        </p:spPr>
        <p:txBody>
          <a:bodyPr wrap="none">
            <a:spAutoFit/>
          </a:bodyPr>
          <a:lstStyle/>
          <a:p>
            <a:r>
              <a:rPr lang="en-US" altLang="zh-CN" sz="1400" dirty="0" err="1" smtClean="0">
                <a:solidFill>
                  <a:srgbClr val="FF0000"/>
                </a:solidFill>
                <a:latin typeface="Times New Roman" panose="02020603050405020304" pitchFamily="18" charset="0"/>
                <a:ea typeface="+mn-ea"/>
                <a:cs typeface="Times New Roman" panose="02020603050405020304" pitchFamily="18" charset="0"/>
              </a:rPr>
              <a:t>F</a:t>
            </a:r>
            <a:r>
              <a:rPr lang="en-US" altLang="zh-CN" sz="1400" baseline="-25000" dirty="0" err="1" smtClean="0">
                <a:solidFill>
                  <a:srgbClr val="FF0000"/>
                </a:solidFill>
                <a:latin typeface="Times New Roman" panose="02020603050405020304" pitchFamily="18" charset="0"/>
                <a:ea typeface="+mn-ea"/>
                <a:cs typeface="Times New Roman" panose="02020603050405020304" pitchFamily="18" charset="0"/>
              </a:rPr>
              <a:t>m</a:t>
            </a:r>
            <a:r>
              <a:rPr lang="en-US" altLang="zh-CN" sz="1400" dirty="0" smtClean="0">
                <a:solidFill>
                  <a:srgbClr val="FF0000"/>
                </a:solidFill>
                <a:latin typeface="Times New Roman" panose="02020603050405020304" pitchFamily="18" charset="0"/>
                <a:ea typeface="+mn-ea"/>
                <a:cs typeface="Times New Roman" panose="02020603050405020304" pitchFamily="18" charset="0"/>
              </a:rPr>
              <a:t>=38.92kN</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p:sp>
        <p:nvSpPr>
          <p:cNvPr id="27" name="Slide Number Placeholder 3"/>
          <p:cNvSpPr>
            <a:spLocks noGrp="1"/>
          </p:cNvSpPr>
          <p:nvPr>
            <p:ph type="sldNum" sz="quarter" idx="12"/>
          </p:nvPr>
        </p:nvSpPr>
        <p:spPr>
          <a:xfrm>
            <a:off x="6553200" y="6302779"/>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24</a:t>
            </a:fld>
            <a:endParaRPr lang="en-US" altLang="zh-CN"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96565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descr="E:\Chen\work of PHD\Experiment\Test of Laminate beams with a little hole by Tension loading\[0_90]8-III\Strains at 12kN.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5934" y="1628800"/>
            <a:ext cx="2323305" cy="1838907"/>
          </a:xfrm>
          <a:prstGeom prst="rect">
            <a:avLst/>
          </a:prstGeom>
          <a:noFill/>
          <a:ln>
            <a:noFill/>
          </a:ln>
        </p:spPr>
      </p:pic>
      <p:sp>
        <p:nvSpPr>
          <p:cNvPr id="4" name="Slide Number Placeholder 3"/>
          <p:cNvSpPr>
            <a:spLocks noGrp="1"/>
          </p:cNvSpPr>
          <p:nvPr>
            <p:ph type="sldNum" sz="quarter" idx="12"/>
          </p:nvPr>
        </p:nvSpPr>
        <p:spPr>
          <a:xfrm>
            <a:off x="10389776" y="10805169"/>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25</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3.4. </a:t>
            </a:r>
            <a:r>
              <a:rPr lang="zh-CN" altLang="en-US" sz="2200" dirty="0" smtClean="0">
                <a:latin typeface="Times New Roman" panose="02020603050405020304" pitchFamily="18" charset="0"/>
                <a:ea typeface="+mn-ea"/>
                <a:cs typeface="Times New Roman" panose="02020603050405020304" pitchFamily="18" charset="0"/>
              </a:rPr>
              <a:t>实验测试</a:t>
            </a:r>
            <a:r>
              <a:rPr lang="en-US" altLang="zh-CN" sz="2200" dirty="0" smtClean="0">
                <a:latin typeface="Times New Roman" panose="02020603050405020304" pitchFamily="18" charset="0"/>
                <a:ea typeface="+mn-ea"/>
                <a:cs typeface="Times New Roman" panose="02020603050405020304" pitchFamily="18" charset="0"/>
              </a:rPr>
              <a:t>-</a:t>
            </a:r>
            <a:r>
              <a:rPr lang="zh-CN" altLang="en-US" sz="2200" dirty="0" smtClean="0">
                <a:latin typeface="Times New Roman" panose="02020603050405020304" pitchFamily="18" charset="0"/>
                <a:ea typeface="+mn-ea"/>
                <a:cs typeface="Times New Roman" panose="02020603050405020304" pitchFamily="18" charset="0"/>
              </a:rPr>
              <a:t>含小孔板 </a:t>
            </a:r>
            <a:r>
              <a:rPr lang="en-AU" altLang="zh-CN" sz="2200" dirty="0" smtClean="0">
                <a:latin typeface="Times New Roman" panose="02020603050405020304" pitchFamily="18" charset="0"/>
                <a:ea typeface="+mn-ea"/>
                <a:cs typeface="Times New Roman" panose="02020603050405020304" pitchFamily="18" charset="0"/>
              </a:rPr>
              <a:t>(</a:t>
            </a:r>
            <a:r>
              <a:rPr lang="en-US" altLang="zh-CN" sz="2200" dirty="0" smtClean="0">
                <a:latin typeface="Times New Roman" panose="02020603050405020304" pitchFamily="18" charset="0"/>
                <a:ea typeface="+mn-ea"/>
                <a:cs typeface="Times New Roman" panose="02020603050405020304" pitchFamily="18" charset="0"/>
              </a:rPr>
              <a:t>ii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矩形 37"/>
              <p:cNvSpPr/>
              <p:nvPr/>
            </p:nvSpPr>
            <p:spPr>
              <a:xfrm>
                <a:off x="357188" y="1218876"/>
                <a:ext cx="1770356" cy="361381"/>
              </a:xfrm>
              <a:prstGeom prst="rect">
                <a:avLst/>
              </a:prstGeom>
            </p:spPr>
            <p:txBody>
              <a:bodyPr wrap="none">
                <a:spAutoFit/>
              </a:bodyPr>
              <a:lstStyle/>
              <a:p>
                <a14:m>
                  <m:oMath xmlns:m="http://schemas.openxmlformats.org/officeDocument/2006/math">
                    <m:sSup>
                      <m:sSupPr>
                        <m:ctrlPr>
                          <a:rPr lang="en-US" altLang="zh-CN" sz="1400" i="1" smtClean="0">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m:t>
                        </m:r>
                        <m:r>
                          <a:rPr lang="en-US" altLang="zh-CN" sz="1400" i="1">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sSub>
                      <m:sSubPr>
                        <m:ctrlPr>
                          <a:rPr lang="en-US" altLang="zh-CN" sz="1400" i="1">
                            <a:solidFill>
                              <a:srgbClr val="FF0000"/>
                            </a:solidFill>
                            <a:latin typeface="Cambria Math" panose="02040503050406030204" pitchFamily="18" charset="0"/>
                            <a:ea typeface="+mn-ea"/>
                          </a:rPr>
                        </m:ctrlPr>
                      </m:sSubPr>
                      <m:e>
                        <m:r>
                          <a:rPr lang="en-US" altLang="zh-CN" sz="1400" i="1">
                            <a:solidFill>
                              <a:srgbClr val="FF0000"/>
                            </a:solidFill>
                            <a:latin typeface="Cambria Math" panose="02040503050406030204" pitchFamily="18" charset="0"/>
                            <a:ea typeface="+mn-ea"/>
                          </a:rPr>
                          <m:t>)</m:t>
                        </m:r>
                      </m:e>
                      <m:sub>
                        <m:r>
                          <a:rPr lang="en-US" altLang="zh-CN" sz="1400" i="1">
                            <a:solidFill>
                              <a:srgbClr val="FF0000"/>
                            </a:solidFill>
                            <a:latin typeface="Cambria Math" panose="02040503050406030204" pitchFamily="18" charset="0"/>
                            <a:ea typeface="+mn-ea"/>
                          </a:rPr>
                          <m:t>4</m:t>
                        </m:r>
                      </m:sub>
                    </m:sSub>
                    <m:sSub>
                      <m:sSubPr>
                        <m:ctrlPr>
                          <a:rPr lang="zh-CN" altLang="en-US" sz="1400" i="1">
                            <a:solidFill>
                              <a:srgbClr val="FF0000"/>
                            </a:solidFill>
                            <a:latin typeface="Cambria Math" panose="02040503050406030204" pitchFamily="18" charset="0"/>
                            <a:ea typeface="+mn-ea"/>
                          </a:rPr>
                        </m:ctrlPr>
                      </m:sSubPr>
                      <m:e>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45</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e>
                      <m:sub>
                        <m:r>
                          <a:rPr lang="en-US" altLang="zh-CN" sz="1400" i="1">
                            <a:solidFill>
                              <a:srgbClr val="FF0000"/>
                            </a:solidFill>
                            <a:latin typeface="Cambria Math" panose="02040503050406030204" pitchFamily="18" charset="0"/>
                            <a:ea typeface="+mn-ea"/>
                          </a:rPr>
                          <m:t>4</m:t>
                        </m:r>
                      </m:sub>
                    </m:sSub>
                  </m:oMath>
                </a14:m>
                <a:r>
                  <a:rPr lang="en-US" altLang="zh-CN" sz="1400" dirty="0" smtClean="0">
                    <a:solidFill>
                      <a:srgbClr val="FF0000"/>
                    </a:solidFill>
                    <a:latin typeface="Times New Roman" panose="02020603050405020304" pitchFamily="18" charset="0"/>
                    <a:ea typeface="+mn-ea"/>
                    <a:cs typeface="Times New Roman" panose="02020603050405020304" pitchFamily="18" charset="0"/>
                  </a:rPr>
                  <a:t>]</a:t>
                </a:r>
                <a:endParaRPr lang="zh-CN" altLang="en-US" sz="1400"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38" name="矩形 37"/>
              <p:cNvSpPr>
                <a:spLocks noRot="1" noChangeAspect="1" noMove="1" noResize="1" noEditPoints="1" noAdjustHandles="1" noChangeArrowheads="1" noChangeShapeType="1" noTextEdit="1"/>
              </p:cNvSpPr>
              <p:nvPr/>
            </p:nvSpPr>
            <p:spPr>
              <a:xfrm>
                <a:off x="357188" y="1218876"/>
                <a:ext cx="1770356" cy="361381"/>
              </a:xfrm>
              <a:prstGeom prst="rect">
                <a:avLst/>
              </a:prstGeom>
              <a:blipFill rotWithShape="0">
                <a:blip r:embed="rId4"/>
                <a:stretch>
                  <a:fillRect b="-10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770664" y="1241686"/>
                <a:ext cx="937564"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ea typeface="+mn-ea"/>
                            </a:rPr>
                          </m:ctrlPr>
                        </m:sSubPr>
                        <m:e>
                          <m:d>
                            <m:dPr>
                              <m:begChr m:val="["/>
                              <m:endChr m:val="]"/>
                              <m:ctrlPr>
                                <a:rPr lang="en-US" altLang="zh-CN" sz="1400" i="1">
                                  <a:solidFill>
                                    <a:srgbClr val="FF0000"/>
                                  </a:solidFill>
                                  <a:latin typeface="Cambria Math" panose="02040503050406030204" pitchFamily="18" charset="0"/>
                                  <a:ea typeface="+mn-ea"/>
                                </a:rPr>
                              </m:ctrlPr>
                            </m:dPr>
                            <m:e>
                              <m:sSup>
                                <m:sSupPr>
                                  <m:ctrlPr>
                                    <a:rPr lang="en-US" altLang="zh-CN" sz="1400" i="1">
                                      <a:solidFill>
                                        <a:srgbClr val="FF0000"/>
                                      </a:solidFill>
                                      <a:latin typeface="Cambria Math" panose="02040503050406030204" pitchFamily="18" charset="0"/>
                                      <a:ea typeface="+mn-ea"/>
                                    </a:rPr>
                                  </m:ctrlPr>
                                </m:sSupPr>
                                <m:e>
                                  <m:r>
                                    <a:rPr lang="en-US" altLang="zh-CN" sz="1400" b="0" i="1" smtClean="0">
                                      <a:solidFill>
                                        <a:srgbClr val="FF0000"/>
                                      </a:solidFill>
                                      <a:latin typeface="Cambria Math" panose="02040503050406030204" pitchFamily="18" charset="0"/>
                                      <a:ea typeface="+mn-ea"/>
                                    </a:rPr>
                                    <m:t>0</m:t>
                                  </m:r>
                                </m:e>
                                <m:sup>
                                  <m:r>
                                    <a:rPr lang="en-US" altLang="zh-CN" sz="1400" i="1">
                                      <a:solidFill>
                                        <a:srgbClr val="FF0000"/>
                                      </a:solidFill>
                                      <a:latin typeface="Cambria Math" panose="02040503050406030204" pitchFamily="18" charset="0"/>
                                      <a:ea typeface="+mn-ea"/>
                                    </a:rPr>
                                    <m:t>°</m:t>
                                  </m:r>
                                </m:sup>
                              </m:sSup>
                              <m:r>
                                <a:rPr lang="en-US" altLang="zh-CN" sz="1400" i="1">
                                  <a:solidFill>
                                    <a:srgbClr val="FF0000"/>
                                  </a:solidFill>
                                  <a:latin typeface="Cambria Math" panose="02040503050406030204" pitchFamily="18" charset="0"/>
                                  <a:ea typeface="+mn-ea"/>
                                </a:rPr>
                                <m:t>/</m:t>
                              </m:r>
                              <m:sSup>
                                <m:sSupPr>
                                  <m:ctrlPr>
                                    <a:rPr lang="en-US" altLang="zh-CN" sz="1400" i="1">
                                      <a:solidFill>
                                        <a:srgbClr val="FF0000"/>
                                      </a:solidFill>
                                      <a:latin typeface="Cambria Math" panose="02040503050406030204" pitchFamily="18" charset="0"/>
                                      <a:ea typeface="+mn-ea"/>
                                    </a:rPr>
                                  </m:ctrlPr>
                                </m:sSupPr>
                                <m:e>
                                  <m:r>
                                    <a:rPr lang="en-US" altLang="zh-CN" sz="1400" i="1">
                                      <a:solidFill>
                                        <a:srgbClr val="FF0000"/>
                                      </a:solidFill>
                                      <a:latin typeface="Cambria Math" panose="02040503050406030204" pitchFamily="18" charset="0"/>
                                      <a:ea typeface="+mn-ea"/>
                                    </a:rPr>
                                    <m:t>90</m:t>
                                  </m:r>
                                </m:e>
                                <m:sup>
                                  <m:r>
                                    <a:rPr lang="en-US" altLang="zh-CN" sz="1400" i="1">
                                      <a:solidFill>
                                        <a:srgbClr val="FF0000"/>
                                      </a:solidFill>
                                      <a:latin typeface="Cambria Math" panose="02040503050406030204" pitchFamily="18" charset="0"/>
                                      <a:ea typeface="+mn-ea"/>
                                    </a:rPr>
                                    <m:t>°</m:t>
                                  </m:r>
                                </m:sup>
                              </m:sSup>
                            </m:e>
                          </m:d>
                        </m:e>
                        <m:sub>
                          <m:r>
                            <a:rPr lang="en-US" altLang="zh-CN" sz="1400" i="1">
                              <a:solidFill>
                                <a:srgbClr val="FF0000"/>
                              </a:solidFill>
                              <a:latin typeface="Cambria Math" panose="02040503050406030204" pitchFamily="18" charset="0"/>
                              <a:ea typeface="+mn-ea"/>
                            </a:rPr>
                            <m:t>8</m:t>
                          </m:r>
                        </m:sub>
                      </m:sSub>
                    </m:oMath>
                  </m:oMathPara>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4770664" y="1241686"/>
                <a:ext cx="937564" cy="373949"/>
              </a:xfrm>
              <a:prstGeom prst="rect">
                <a:avLst/>
              </a:prstGeom>
              <a:blipFill rotWithShape="0">
                <a:blip r:embed="rId5"/>
                <a:stretch>
                  <a:fillRect b="-1639"/>
                </a:stretch>
              </a:blipFill>
            </p:spPr>
            <p:txBody>
              <a:bodyPr/>
              <a:lstStyle/>
              <a:p>
                <a:r>
                  <a:rPr lang="zh-CN" altLang="en-US">
                    <a:noFill/>
                  </a:rPr>
                  <a:t> </a:t>
                </a:r>
              </a:p>
            </p:txBody>
          </p:sp>
        </mc:Fallback>
      </mc:AlternateContent>
      <p:pic>
        <p:nvPicPr>
          <p:cNvPr id="25" name="图片 24" descr="E:\Chen\work of PHD\Experiment\Test of Laminate beams with a little hole by Tension loading\[0_90]4_[45_-45]4-IV\Strains at 12kN.ti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639679"/>
            <a:ext cx="2430337" cy="1763789"/>
          </a:xfrm>
          <a:prstGeom prst="rect">
            <a:avLst/>
          </a:prstGeom>
          <a:noFill/>
          <a:ln>
            <a:noFill/>
          </a:ln>
        </p:spPr>
      </p:pic>
      <p:pic>
        <p:nvPicPr>
          <p:cNvPr id="28" name="图片 27" descr="E:\Chen\work of PHD\Experiment\Test of Laminate beams with a little hole by Tension loading\[0_90]4_[45_-45]4-III\横向应变分布.tif"/>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45457" y="1639679"/>
            <a:ext cx="2326544" cy="1861329"/>
          </a:xfrm>
          <a:prstGeom prst="rect">
            <a:avLst/>
          </a:prstGeom>
          <a:noFill/>
          <a:ln>
            <a:noFill/>
          </a:ln>
        </p:spPr>
      </p:pic>
      <p:cxnSp>
        <p:nvCxnSpPr>
          <p:cNvPr id="32" name="Straight Connector 3"/>
          <p:cNvCxnSpPr>
            <a:cxnSpLocks noChangeShapeType="1"/>
          </p:cNvCxnSpPr>
          <p:nvPr/>
        </p:nvCxnSpPr>
        <p:spPr bwMode="auto">
          <a:xfrm>
            <a:off x="4499868" y="1162724"/>
            <a:ext cx="27919" cy="4498524"/>
          </a:xfrm>
          <a:prstGeom prst="line">
            <a:avLst/>
          </a:prstGeom>
          <a:noFill/>
          <a:ln w="12700" algn="ctr">
            <a:solidFill>
              <a:srgbClr val="0000FF">
                <a:alpha val="98000"/>
              </a:srgbClr>
            </a:solidFill>
            <a:prstDash val="dashDot"/>
            <a:round/>
            <a:headEnd/>
            <a:tailEnd/>
          </a:ln>
          <a:extLst>
            <a:ext uri="{909E8E84-426E-40DD-AFC4-6F175D3DCCD1}">
              <a14:hiddenFill xmlns:a14="http://schemas.microsoft.com/office/drawing/2010/main">
                <a:noFill/>
              </a14:hiddenFill>
            </a:ext>
          </a:extLst>
        </p:spPr>
      </p:cxnSp>
      <p:pic>
        <p:nvPicPr>
          <p:cNvPr id="33" name="图片 32" descr="E:\Chen\work of PHD\Experiment\带小孔复材层合板拉伸\拉伸实验后试件照片\IMG_1715.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27" y="3511428"/>
            <a:ext cx="2174377" cy="1623894"/>
          </a:xfrm>
          <a:prstGeom prst="rect">
            <a:avLst/>
          </a:prstGeom>
          <a:noFill/>
          <a:ln>
            <a:noFill/>
          </a:ln>
        </p:spPr>
      </p:pic>
      <p:pic>
        <p:nvPicPr>
          <p:cNvPr id="34" name="图片 33" descr="E:\Chen\work of PHD\Experiment\带小孔复材层合板拉伸\拉伸实验后试件照片\IMG_1716.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22669" y="3501007"/>
            <a:ext cx="2198592" cy="1634315"/>
          </a:xfrm>
          <a:prstGeom prst="rect">
            <a:avLst/>
          </a:prstGeom>
          <a:noFill/>
          <a:ln>
            <a:noFill/>
          </a:ln>
        </p:spPr>
      </p:pic>
      <p:pic>
        <p:nvPicPr>
          <p:cNvPr id="39" name="图片 38" descr="E:\Chen\work of PHD\Experiment\带小孔复材层合板拉伸\拉伸实验后试件照片\IMG_1630.JP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04827" y="3552001"/>
            <a:ext cx="2221584" cy="1583321"/>
          </a:xfrm>
          <a:prstGeom prst="rect">
            <a:avLst/>
          </a:prstGeom>
          <a:noFill/>
          <a:ln>
            <a:noFill/>
          </a:ln>
        </p:spPr>
      </p:pic>
      <p:pic>
        <p:nvPicPr>
          <p:cNvPr id="40" name="图片 39" descr="E:\Chen\work of PHD\Experiment\带小孔复材层合板拉伸\拉伸实验后试件照片\IMG_1631.JP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59239" y="3552001"/>
            <a:ext cx="2284762" cy="1583321"/>
          </a:xfrm>
          <a:prstGeom prst="rect">
            <a:avLst/>
          </a:prstGeom>
          <a:noFill/>
          <a:ln>
            <a:noFill/>
          </a:ln>
        </p:spPr>
      </p:pic>
      <p:pic>
        <p:nvPicPr>
          <p:cNvPr id="29" name="图片 28" descr="E:\Chen\work of PHD\Experiment\Test of Laminate beams with a little hole by Tension loading\[0_90]8-IV\横向应变分布.tif"/>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04855" y="1667110"/>
            <a:ext cx="2439145" cy="1833897"/>
          </a:xfrm>
          <a:prstGeom prst="rect">
            <a:avLst/>
          </a:prstGeom>
          <a:noFill/>
          <a:ln>
            <a:noFill/>
          </a:ln>
        </p:spPr>
      </p:pic>
      <mc:AlternateContent xmlns:mc="http://schemas.openxmlformats.org/markup-compatibility/2006" xmlns:a14="http://schemas.microsoft.com/office/drawing/2010/main">
        <mc:Choice Requires="a14">
          <p:sp>
            <p:nvSpPr>
              <p:cNvPr id="41" name="矩形 40"/>
              <p:cNvSpPr/>
              <p:nvPr/>
            </p:nvSpPr>
            <p:spPr>
              <a:xfrm>
                <a:off x="731489" y="5135322"/>
                <a:ext cx="884601" cy="331950"/>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A</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面</a:t>
                </a:r>
                <a14:m>
                  <m:oMath xmlns:m="http://schemas.openxmlformats.org/officeDocument/2006/math">
                    <m:r>
                      <a:rPr lang="en-US" altLang="zh-CN" sz="1400" i="1">
                        <a:solidFill>
                          <a:schemeClr val="tx1"/>
                        </a:solidFill>
                        <a:latin typeface="Cambria Math" panose="02040503050406030204" pitchFamily="18" charset="0"/>
                        <a:ea typeface="+mn-ea"/>
                      </a:rPr>
                      <m:t>±</m:t>
                    </m:r>
                    <m:sSup>
                      <m:sSupPr>
                        <m:ctrlPr>
                          <a:rPr lang="en-US" altLang="zh-CN" sz="1400" i="1">
                            <a:solidFill>
                              <a:schemeClr val="tx1"/>
                            </a:solidFill>
                            <a:latin typeface="Cambria Math" panose="02040503050406030204" pitchFamily="18" charset="0"/>
                            <a:ea typeface="+mn-ea"/>
                          </a:rPr>
                        </m:ctrlPr>
                      </m:sSupPr>
                      <m:e>
                        <m:r>
                          <a:rPr lang="en-US" altLang="zh-CN" sz="1400" i="1">
                            <a:solidFill>
                              <a:schemeClr val="tx1"/>
                            </a:solidFill>
                            <a:latin typeface="Cambria Math" panose="02040503050406030204" pitchFamily="18" charset="0"/>
                            <a:ea typeface="+mn-ea"/>
                          </a:rPr>
                          <m:t>45</m:t>
                        </m:r>
                      </m:e>
                      <m:sup>
                        <m:r>
                          <a:rPr lang="en-US" altLang="zh-CN" sz="1400" i="1">
                            <a:solidFill>
                              <a:schemeClr val="tx1"/>
                            </a:solidFill>
                            <a:latin typeface="Cambria Math" panose="02040503050406030204" pitchFamily="18" charset="0"/>
                            <a:ea typeface="+mn-ea"/>
                          </a:rPr>
                          <m:t>°</m:t>
                        </m:r>
                      </m:sup>
                    </m:sSup>
                  </m:oMath>
                </a14:m>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Choice>
        <mc:Fallback xmlns="">
          <p:sp>
            <p:nvSpPr>
              <p:cNvPr id="41" name="矩形 40"/>
              <p:cNvSpPr>
                <a:spLocks noRot="1" noChangeAspect="1" noMove="1" noResize="1" noEditPoints="1" noAdjustHandles="1" noChangeArrowheads="1" noChangeShapeType="1" noTextEdit="1"/>
              </p:cNvSpPr>
              <p:nvPr/>
            </p:nvSpPr>
            <p:spPr>
              <a:xfrm>
                <a:off x="731489" y="5135322"/>
                <a:ext cx="884601" cy="331950"/>
              </a:xfrm>
              <a:prstGeom prst="rect">
                <a:avLst/>
              </a:prstGeom>
              <a:blipFill rotWithShape="0">
                <a:blip r:embed="rId13"/>
                <a:stretch>
                  <a:fillRect l="-2069"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102353" y="5135322"/>
                <a:ext cx="740331" cy="327590"/>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B</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面</a:t>
                </a:r>
                <a14:m>
                  <m:oMath xmlns:m="http://schemas.openxmlformats.org/officeDocument/2006/math">
                    <m:sSup>
                      <m:sSupPr>
                        <m:ctrlPr>
                          <a:rPr lang="en-US" altLang="zh-CN" sz="1400" i="1">
                            <a:solidFill>
                              <a:schemeClr val="tx1"/>
                            </a:solidFill>
                            <a:latin typeface="Cambria Math" panose="02040503050406030204" pitchFamily="18" charset="0"/>
                            <a:ea typeface="+mn-ea"/>
                          </a:rPr>
                        </m:ctrlPr>
                      </m:sSupPr>
                      <m:e>
                        <m:r>
                          <a:rPr lang="en-US" altLang="zh-CN" sz="1400" i="1">
                            <a:solidFill>
                              <a:schemeClr val="tx1"/>
                            </a:solidFill>
                            <a:latin typeface="Cambria Math" panose="02040503050406030204" pitchFamily="18" charset="0"/>
                            <a:ea typeface="+mn-ea"/>
                          </a:rPr>
                          <m:t>90</m:t>
                        </m:r>
                      </m:e>
                      <m:sup>
                        <m:r>
                          <a:rPr lang="en-US" altLang="zh-CN" sz="1400" i="1">
                            <a:solidFill>
                              <a:schemeClr val="tx1"/>
                            </a:solidFill>
                            <a:latin typeface="Cambria Math" panose="02040503050406030204" pitchFamily="18" charset="0"/>
                            <a:ea typeface="+mn-ea"/>
                          </a:rPr>
                          <m:t>°</m:t>
                        </m:r>
                      </m:sup>
                    </m:sSup>
                  </m:oMath>
                </a14:m>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Choice>
        <mc:Fallback xmlns="">
          <p:sp>
            <p:nvSpPr>
              <p:cNvPr id="42" name="矩形 41"/>
              <p:cNvSpPr>
                <a:spLocks noRot="1" noChangeAspect="1" noMove="1" noResize="1" noEditPoints="1" noAdjustHandles="1" noChangeArrowheads="1" noChangeShapeType="1" noTextEdit="1"/>
              </p:cNvSpPr>
              <p:nvPr/>
            </p:nvSpPr>
            <p:spPr>
              <a:xfrm>
                <a:off x="3102353" y="5135322"/>
                <a:ext cx="740331" cy="327590"/>
              </a:xfrm>
              <a:prstGeom prst="rect">
                <a:avLst/>
              </a:prstGeom>
              <a:blipFill rotWithShape="0">
                <a:blip r:embed="rId14"/>
                <a:stretch>
                  <a:fillRect l="-2479" b="-18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5370490" y="5111413"/>
                <a:ext cx="650563" cy="327590"/>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A</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面</a:t>
                </a:r>
                <a14:m>
                  <m:oMath xmlns:m="http://schemas.openxmlformats.org/officeDocument/2006/math">
                    <m:sSup>
                      <m:sSupPr>
                        <m:ctrlPr>
                          <a:rPr lang="en-US" altLang="zh-CN" sz="1400" i="1">
                            <a:solidFill>
                              <a:schemeClr val="tx1"/>
                            </a:solidFill>
                            <a:latin typeface="Cambria Math" panose="02040503050406030204" pitchFamily="18" charset="0"/>
                            <a:ea typeface="+mn-ea"/>
                          </a:rPr>
                        </m:ctrlPr>
                      </m:sSupPr>
                      <m:e>
                        <m:r>
                          <a:rPr lang="en-US" altLang="zh-CN" sz="1400" b="0" i="1" smtClean="0">
                            <a:solidFill>
                              <a:schemeClr val="tx1"/>
                            </a:solidFill>
                            <a:latin typeface="Cambria Math" panose="02040503050406030204" pitchFamily="18" charset="0"/>
                            <a:ea typeface="+mn-ea"/>
                          </a:rPr>
                          <m:t>0</m:t>
                        </m:r>
                      </m:e>
                      <m:sup>
                        <m:r>
                          <a:rPr lang="en-US" altLang="zh-CN" sz="1400" i="1">
                            <a:solidFill>
                              <a:schemeClr val="tx1"/>
                            </a:solidFill>
                            <a:latin typeface="Cambria Math" panose="02040503050406030204" pitchFamily="18" charset="0"/>
                            <a:ea typeface="+mn-ea"/>
                          </a:rPr>
                          <m:t>°</m:t>
                        </m:r>
                      </m:sup>
                    </m:sSup>
                  </m:oMath>
                </a14:m>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Choice>
        <mc:Fallback xmlns="">
          <p:sp>
            <p:nvSpPr>
              <p:cNvPr id="43" name="矩形 42"/>
              <p:cNvSpPr>
                <a:spLocks noRot="1" noChangeAspect="1" noMove="1" noResize="1" noEditPoints="1" noAdjustHandles="1" noChangeArrowheads="1" noChangeShapeType="1" noTextEdit="1"/>
              </p:cNvSpPr>
              <p:nvPr/>
            </p:nvSpPr>
            <p:spPr>
              <a:xfrm>
                <a:off x="5370490" y="5111413"/>
                <a:ext cx="650563" cy="327590"/>
              </a:xfrm>
              <a:prstGeom prst="rect">
                <a:avLst/>
              </a:prstGeom>
              <a:blipFill rotWithShape="0">
                <a:blip r:embed="rId15"/>
                <a:stretch>
                  <a:fillRect l="-2804" b="-18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741354" y="5111413"/>
                <a:ext cx="740331" cy="327590"/>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B</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面</a:t>
                </a:r>
                <a14:m>
                  <m:oMath xmlns:m="http://schemas.openxmlformats.org/officeDocument/2006/math">
                    <m:sSup>
                      <m:sSupPr>
                        <m:ctrlPr>
                          <a:rPr lang="en-US" altLang="zh-CN" sz="1400" i="1">
                            <a:solidFill>
                              <a:schemeClr val="tx1"/>
                            </a:solidFill>
                            <a:latin typeface="Cambria Math" panose="02040503050406030204" pitchFamily="18" charset="0"/>
                            <a:ea typeface="+mn-ea"/>
                          </a:rPr>
                        </m:ctrlPr>
                      </m:sSupPr>
                      <m:e>
                        <m:r>
                          <a:rPr lang="en-US" altLang="zh-CN" sz="1400" i="1">
                            <a:solidFill>
                              <a:schemeClr val="tx1"/>
                            </a:solidFill>
                            <a:latin typeface="Cambria Math" panose="02040503050406030204" pitchFamily="18" charset="0"/>
                            <a:ea typeface="+mn-ea"/>
                          </a:rPr>
                          <m:t>90</m:t>
                        </m:r>
                      </m:e>
                      <m:sup>
                        <m:r>
                          <a:rPr lang="en-US" altLang="zh-CN" sz="1400" i="1">
                            <a:solidFill>
                              <a:schemeClr val="tx1"/>
                            </a:solidFill>
                            <a:latin typeface="Cambria Math" panose="02040503050406030204" pitchFamily="18" charset="0"/>
                            <a:ea typeface="+mn-ea"/>
                          </a:rPr>
                          <m:t>°</m:t>
                        </m:r>
                      </m:sup>
                    </m:sSup>
                  </m:oMath>
                </a14:m>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Choice>
        <mc:Fallback xmlns="">
          <p:sp>
            <p:nvSpPr>
              <p:cNvPr id="44" name="矩形 43"/>
              <p:cNvSpPr>
                <a:spLocks noRot="1" noChangeAspect="1" noMove="1" noResize="1" noEditPoints="1" noAdjustHandles="1" noChangeArrowheads="1" noChangeShapeType="1" noTextEdit="1"/>
              </p:cNvSpPr>
              <p:nvPr/>
            </p:nvSpPr>
            <p:spPr>
              <a:xfrm>
                <a:off x="7741354" y="5111413"/>
                <a:ext cx="740331" cy="327590"/>
              </a:xfrm>
              <a:prstGeom prst="rect">
                <a:avLst/>
              </a:prstGeom>
              <a:blipFill rotWithShape="0">
                <a:blip r:embed="rId14"/>
                <a:stretch>
                  <a:fillRect l="-2479" b="-18519"/>
                </a:stretch>
              </a:blipFill>
            </p:spPr>
            <p:txBody>
              <a:bodyPr/>
              <a:lstStyle/>
              <a:p>
                <a:r>
                  <a:rPr lang="zh-CN" altLang="en-US">
                    <a:noFill/>
                  </a:rPr>
                  <a:t> </a:t>
                </a:r>
              </a:p>
            </p:txBody>
          </p:sp>
        </mc:Fallback>
      </mc:AlternateContent>
      <p:sp>
        <p:nvSpPr>
          <p:cNvPr id="46" name="矩形 45"/>
          <p:cNvSpPr/>
          <p:nvPr/>
        </p:nvSpPr>
        <p:spPr>
          <a:xfrm>
            <a:off x="2245456" y="1424204"/>
            <a:ext cx="2310248" cy="307777"/>
          </a:xfrm>
          <a:prstGeom prst="rect">
            <a:avLst/>
          </a:prstGeom>
        </p:spPr>
        <p:txBody>
          <a:bodyPr wrap="none">
            <a:spAutoFit/>
          </a:bodyPr>
          <a:lstStyle/>
          <a:p>
            <a:r>
              <a:rPr lang="en-US" altLang="zh-CN" sz="1400" dirty="0" smtClean="0">
                <a:solidFill>
                  <a:schemeClr val="tx1"/>
                </a:solidFill>
                <a:latin typeface="Times New Roman" panose="02020603050405020304" pitchFamily="18" charset="0"/>
                <a:ea typeface="+mn-ea"/>
                <a:cs typeface="Times New Roman" panose="02020603050405020304" pitchFamily="18" charset="0"/>
              </a:rPr>
              <a:t>Load=12kN</a:t>
            </a:r>
            <a:r>
              <a:rPr lang="zh-CN" altLang="en-US" sz="1400" dirty="0" smtClean="0">
                <a:solidFill>
                  <a:schemeClr val="tx1"/>
                </a:solidFill>
                <a:latin typeface="Times New Roman" panose="02020603050405020304" pitchFamily="18" charset="0"/>
                <a:ea typeface="+mn-ea"/>
                <a:cs typeface="Times New Roman" panose="02020603050405020304" pitchFamily="18" charset="0"/>
              </a:rPr>
              <a:t>时刻的应变分布</a:t>
            </a:r>
            <a:endParaRPr lang="zh-CN" altLang="en-US" sz="1400" dirty="0">
              <a:solidFill>
                <a:schemeClr val="tx1"/>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矩形 5"/>
              <p:cNvSpPr/>
              <p:nvPr/>
            </p:nvSpPr>
            <p:spPr>
              <a:xfrm>
                <a:off x="233710" y="5532857"/>
                <a:ext cx="8604447" cy="307777"/>
              </a:xfrm>
              <a:prstGeom prst="rect">
                <a:avLst/>
              </a:prstGeom>
            </p:spPr>
            <p:txBody>
              <a:bodyPr wrap="square">
                <a:spAutoFit/>
              </a:bodyPr>
              <a:lstStyle/>
              <a:p>
                <a:r>
                  <a:rPr lang="zh-CN" altLang="zh-CN" sz="1400" dirty="0">
                    <a:latin typeface="Times New Roman" panose="02020603050405020304" pitchFamily="18" charset="0"/>
                    <a:ea typeface="+mn-ea"/>
                    <a:cs typeface="Times New Roman" panose="02020603050405020304" pitchFamily="18" charset="0"/>
                  </a:rPr>
                  <a:t>试件都是沿着小孔应力集中的位置发生破坏，</a:t>
                </a:r>
                <a:r>
                  <a:rPr lang="en-US" altLang="zh-CN" sz="1400" dirty="0">
                    <a:effectLst/>
                    <a:latin typeface="Times New Roman" panose="02020603050405020304" pitchFamily="18" charset="0"/>
                    <a:ea typeface="+mn-ea"/>
                    <a:cs typeface="Times New Roman" panose="02020603050405020304" pitchFamily="18" charset="0"/>
                  </a:rPr>
                  <a:t>0</a:t>
                </a:r>
                <a14:m>
                  <m:oMath xmlns:m="http://schemas.openxmlformats.org/officeDocument/2006/math">
                    <m:r>
                      <a:rPr lang="en-US" altLang="zh-CN" sz="1400">
                        <a:effectLst/>
                        <a:latin typeface="Cambria Math" panose="02040503050406030204" pitchFamily="18" charset="0"/>
                        <a:ea typeface="+mn-ea"/>
                        <a:cs typeface="Times New Roman" panose="02020603050405020304" pitchFamily="18" charset="0"/>
                      </a:rPr>
                      <m:t>°</m:t>
                    </m:r>
                  </m:oMath>
                </a14:m>
                <a:r>
                  <a:rPr lang="en-US" altLang="zh-CN" sz="1400" dirty="0">
                    <a:effectLst/>
                    <a:latin typeface="Times New Roman" panose="02020603050405020304" pitchFamily="18" charset="0"/>
                    <a:ea typeface="+mn-ea"/>
                    <a:cs typeface="Times New Roman" panose="02020603050405020304" pitchFamily="18" charset="0"/>
                  </a:rPr>
                  <a:t>/90</a:t>
                </a:r>
                <a14:m>
                  <m:oMath xmlns:m="http://schemas.openxmlformats.org/officeDocument/2006/math">
                    <m:r>
                      <a:rPr lang="en-US" altLang="zh-CN" sz="1400">
                        <a:effectLst/>
                        <a:latin typeface="Cambria Math" panose="02040503050406030204" pitchFamily="18" charset="0"/>
                        <a:ea typeface="+mn-ea"/>
                        <a:cs typeface="Times New Roman" panose="02020603050405020304" pitchFamily="18" charset="0"/>
                      </a:rPr>
                      <m:t>°</m:t>
                    </m:r>
                  </m:oMath>
                </a14:m>
                <a:r>
                  <a:rPr lang="zh-CN" altLang="zh-CN" sz="1400" dirty="0">
                    <a:effectLst/>
                    <a:latin typeface="Times New Roman" panose="02020603050405020304" pitchFamily="18" charset="0"/>
                    <a:ea typeface="+mn-ea"/>
                    <a:cs typeface="Times New Roman" panose="02020603050405020304" pitchFamily="18" charset="0"/>
                  </a:rPr>
                  <a:t>层断裂面比较齐整，</a:t>
                </a:r>
                <a:r>
                  <a:rPr lang="en-US" altLang="zh-CN" sz="1400" dirty="0">
                    <a:effectLst/>
                    <a:latin typeface="Times New Roman" panose="02020603050405020304" pitchFamily="18" charset="0"/>
                    <a:ea typeface="+mn-ea"/>
                    <a:cs typeface="Times New Roman" panose="02020603050405020304" pitchFamily="18" charset="0"/>
                  </a:rPr>
                  <a:t>±45</a:t>
                </a:r>
                <a14:m>
                  <m:oMath xmlns:m="http://schemas.openxmlformats.org/officeDocument/2006/math">
                    <m:r>
                      <a:rPr lang="en-US" altLang="zh-CN" sz="1400">
                        <a:effectLst/>
                        <a:latin typeface="Cambria Math" panose="02040503050406030204" pitchFamily="18" charset="0"/>
                        <a:ea typeface="+mn-ea"/>
                        <a:cs typeface="Times New Roman" panose="02020603050405020304" pitchFamily="18" charset="0"/>
                      </a:rPr>
                      <m:t>°</m:t>
                    </m:r>
                  </m:oMath>
                </a14:m>
                <a:r>
                  <a:rPr lang="zh-CN" altLang="zh-CN" sz="1400" dirty="0">
                    <a:effectLst/>
                    <a:latin typeface="Times New Roman" panose="02020603050405020304" pitchFamily="18" charset="0"/>
                    <a:ea typeface="+mn-ea"/>
                    <a:cs typeface="Times New Roman" panose="02020603050405020304" pitchFamily="18" charset="0"/>
                  </a:rPr>
                  <a:t>层呈现</a:t>
                </a:r>
                <a:r>
                  <a:rPr lang="en-US" altLang="zh-CN" sz="1400" dirty="0">
                    <a:effectLst/>
                    <a:latin typeface="Times New Roman" panose="02020603050405020304" pitchFamily="18" charset="0"/>
                    <a:ea typeface="+mn-ea"/>
                    <a:cs typeface="Times New Roman" panose="02020603050405020304" pitchFamily="18" charset="0"/>
                  </a:rPr>
                  <a:t>±45</a:t>
                </a:r>
                <a14:m>
                  <m:oMath xmlns:m="http://schemas.openxmlformats.org/officeDocument/2006/math">
                    <m:r>
                      <a:rPr lang="en-US" altLang="zh-CN" sz="1400">
                        <a:effectLst/>
                        <a:latin typeface="Cambria Math" panose="02040503050406030204" pitchFamily="18" charset="0"/>
                        <a:ea typeface="+mn-ea"/>
                        <a:cs typeface="Times New Roman" panose="02020603050405020304" pitchFamily="18" charset="0"/>
                      </a:rPr>
                      <m:t>°</m:t>
                    </m:r>
                  </m:oMath>
                </a14:m>
                <a:r>
                  <a:rPr lang="zh-CN" altLang="zh-CN" sz="1400" dirty="0" smtClean="0">
                    <a:effectLst/>
                    <a:latin typeface="Times New Roman" panose="02020603050405020304" pitchFamily="18" charset="0"/>
                    <a:ea typeface="+mn-ea"/>
                    <a:cs typeface="Times New Roman" panose="02020603050405020304" pitchFamily="18" charset="0"/>
                  </a:rPr>
                  <a:t>交替</a:t>
                </a:r>
                <a:r>
                  <a:rPr lang="zh-CN" altLang="en-US" sz="1400" dirty="0" smtClean="0">
                    <a:effectLst/>
                    <a:latin typeface="Times New Roman" panose="02020603050405020304" pitchFamily="18" charset="0"/>
                    <a:ea typeface="+mn-ea"/>
                    <a:cs typeface="Times New Roman" panose="02020603050405020304" pitchFamily="18" charset="0"/>
                  </a:rPr>
                  <a:t>分层</a:t>
                </a:r>
                <a:r>
                  <a:rPr lang="zh-CN" altLang="zh-CN" sz="1400" dirty="0" smtClean="0">
                    <a:effectLst/>
                    <a:latin typeface="Times New Roman" panose="02020603050405020304" pitchFamily="18" charset="0"/>
                    <a:ea typeface="+mn-ea"/>
                    <a:cs typeface="Times New Roman" panose="02020603050405020304" pitchFamily="18" charset="0"/>
                  </a:rPr>
                  <a:t>破坏形式</a:t>
                </a:r>
                <a:endParaRPr lang="en-US" altLang="zh-CN" sz="1400" dirty="0" smtClean="0">
                  <a:effectLst/>
                  <a:latin typeface="Times New Roman" panose="02020603050405020304" pitchFamily="18" charset="0"/>
                  <a:ea typeface="+mn-ea"/>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233710" y="5532857"/>
                <a:ext cx="8604447" cy="307777"/>
              </a:xfrm>
              <a:prstGeom prst="rect">
                <a:avLst/>
              </a:prstGeom>
              <a:blipFill rotWithShape="0">
                <a:blip r:embed="rId16"/>
                <a:stretch>
                  <a:fillRect l="-212" t="-6000" b="-22000"/>
                </a:stretch>
              </a:blipFill>
            </p:spPr>
            <p:txBody>
              <a:bodyPr/>
              <a:lstStyle/>
              <a:p>
                <a:r>
                  <a:rPr lang="zh-CN" altLang="en-US">
                    <a:noFill/>
                  </a:rPr>
                  <a:t> </a:t>
                </a:r>
              </a:p>
            </p:txBody>
          </p:sp>
        </mc:Fallback>
      </mc:AlternateContent>
      <p:sp>
        <p:nvSpPr>
          <p:cNvPr id="48" name="Slide Number Placeholder 3"/>
          <p:cNvSpPr txBox="1">
            <a:spLocks/>
          </p:cNvSpPr>
          <p:nvPr/>
        </p:nvSpPr>
        <p:spPr bwMode="auto">
          <a:xfrm>
            <a:off x="6553200" y="6302779"/>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200" kern="1200">
                <a:solidFill>
                  <a:schemeClr val="tx1"/>
                </a:solidFill>
                <a:latin typeface="+mj-lt"/>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r>
              <a:rPr lang="en-US" altLang="zh-CN" dirty="0" smtClean="0">
                <a:latin typeface="Times New Roman" panose="02020603050405020304" pitchFamily="18" charset="0"/>
                <a:ea typeface="+mn-ea"/>
                <a:cs typeface="Times New Roman" panose="02020603050405020304" pitchFamily="18" charset="0"/>
              </a:rPr>
              <a:t>25</a:t>
            </a:r>
            <a:endParaRPr lang="en-US" altLang="zh-CN"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80882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389776" y="10805169"/>
            <a:ext cx="2133600" cy="457200"/>
          </a:xfrm>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26</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3.5. </a:t>
            </a:r>
            <a:r>
              <a:rPr lang="zh-CN" altLang="en-US" sz="2200" dirty="0" smtClean="0">
                <a:latin typeface="Times New Roman" panose="02020603050405020304" pitchFamily="18" charset="0"/>
                <a:ea typeface="+mn-ea"/>
                <a:cs typeface="Times New Roman" panose="02020603050405020304" pitchFamily="18" charset="0"/>
              </a:rPr>
              <a:t>本章小结</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357188" y="1412776"/>
            <a:ext cx="7758608" cy="2169825"/>
          </a:xfrm>
          <a:prstGeom prst="rect">
            <a:avLst/>
          </a:prstGeom>
        </p:spPr>
        <p:txBody>
          <a:bodyPr wrap="square">
            <a:spAutoFit/>
          </a:bodyPr>
          <a:lstStyle/>
          <a:p>
            <a:pPr indent="127000" algn="just">
              <a:lnSpc>
                <a:spcPct val="150000"/>
              </a:lnSpc>
              <a:spcAft>
                <a:spcPts val="0"/>
              </a:spcAft>
            </a:pPr>
            <a:r>
              <a:rPr lang="zh-CN" altLang="zh-CN" kern="100" dirty="0">
                <a:latin typeface="Times New Roman" panose="02020603050405020304" pitchFamily="18" charset="0"/>
                <a:ea typeface="宋体" panose="02010600030101010101" pitchFamily="2" charset="-122"/>
              </a:rPr>
              <a:t>（</a:t>
            </a:r>
            <a:r>
              <a:rPr lang="en-US" altLang="zh-CN" kern="100" dirty="0">
                <a:effectLst/>
                <a:latin typeface="Times New Roman" panose="02020603050405020304" pitchFamily="18" charset="0"/>
                <a:ea typeface="宋体" panose="02010600030101010101" pitchFamily="2" charset="-122"/>
              </a:rPr>
              <a:t>1</a:t>
            </a:r>
            <a:r>
              <a:rPr lang="zh-CN" altLang="zh-CN" kern="100" dirty="0" smtClean="0">
                <a:effectLst/>
                <a:latin typeface="Times New Roman" panose="02020603050405020304" pitchFamily="18" charset="0"/>
                <a:ea typeface="宋体" panose="02010600030101010101" pitchFamily="2" charset="-122"/>
              </a:rPr>
              <a:t>）</a:t>
            </a:r>
            <a:r>
              <a:rPr lang="zh-CN" altLang="en-US" kern="100" dirty="0" smtClean="0">
                <a:effectLst/>
                <a:latin typeface="Times New Roman" panose="02020603050405020304" pitchFamily="18" charset="0"/>
                <a:ea typeface="宋体" panose="02010600030101010101" pitchFamily="2" charset="-122"/>
              </a:rPr>
              <a:t>对不同</a:t>
            </a:r>
            <a:r>
              <a:rPr lang="zh-CN" altLang="zh-CN" kern="100" dirty="0" smtClean="0">
                <a:effectLst/>
                <a:latin typeface="Times New Roman" panose="02020603050405020304" pitchFamily="18" charset="0"/>
                <a:ea typeface="宋体" panose="02010600030101010101" pitchFamily="2" charset="-122"/>
              </a:rPr>
              <a:t>开口</a:t>
            </a:r>
            <a:r>
              <a:rPr lang="zh-CN" altLang="en-US" kern="100" dirty="0" smtClean="0">
                <a:effectLst/>
                <a:latin typeface="Times New Roman" panose="02020603050405020304" pitchFamily="18" charset="0"/>
                <a:ea typeface="宋体" panose="02010600030101010101" pitchFamily="2" charset="-122"/>
              </a:rPr>
              <a:t>尺寸、不同铺层的开口</a:t>
            </a:r>
            <a:r>
              <a:rPr lang="zh-CN" altLang="zh-CN" kern="100" dirty="0" smtClean="0">
                <a:effectLst/>
                <a:latin typeface="Times New Roman" panose="02020603050405020304" pitchFamily="18" charset="0"/>
                <a:ea typeface="宋体" panose="02010600030101010101" pitchFamily="2" charset="-122"/>
              </a:rPr>
              <a:t>复合材料</a:t>
            </a:r>
            <a:r>
              <a:rPr lang="zh-CN" altLang="zh-CN" kern="100" dirty="0">
                <a:effectLst/>
                <a:latin typeface="Times New Roman" panose="02020603050405020304" pitchFamily="18" charset="0"/>
                <a:ea typeface="宋体" panose="02010600030101010101" pitchFamily="2" charset="-122"/>
              </a:rPr>
              <a:t>层合板在单向拉伸加载</a:t>
            </a:r>
            <a:r>
              <a:rPr lang="zh-CN" altLang="zh-CN" kern="100" dirty="0" smtClean="0">
                <a:effectLst/>
                <a:latin typeface="Times New Roman" panose="02020603050405020304" pitchFamily="18" charset="0"/>
                <a:ea typeface="宋体" panose="02010600030101010101" pitchFamily="2" charset="-122"/>
              </a:rPr>
              <a:t>下</a:t>
            </a:r>
            <a:r>
              <a:rPr lang="zh-CN" altLang="en-US" kern="100" dirty="0">
                <a:latin typeface="Times New Roman" panose="02020603050405020304" pitchFamily="18" charset="0"/>
                <a:ea typeface="宋体" panose="02010600030101010101" pitchFamily="2" charset="-122"/>
              </a:rPr>
              <a:t>的</a:t>
            </a:r>
            <a:r>
              <a:rPr lang="zh-CN" altLang="zh-CN" kern="100" dirty="0" smtClean="0">
                <a:effectLst/>
                <a:latin typeface="Times New Roman" panose="02020603050405020304" pitchFamily="18" charset="0"/>
                <a:ea typeface="宋体" panose="02010600030101010101" pitchFamily="2" charset="-122"/>
              </a:rPr>
              <a:t>破坏</a:t>
            </a:r>
            <a:r>
              <a:rPr lang="zh-CN" altLang="en-US" kern="100" dirty="0" smtClean="0">
                <a:latin typeface="Times New Roman" panose="02020603050405020304" pitchFamily="18" charset="0"/>
                <a:ea typeface="宋体" panose="02010600030101010101" pitchFamily="2" charset="-122"/>
              </a:rPr>
              <a:t>机理进行了研究，发现不同的</a:t>
            </a:r>
            <a:r>
              <a:rPr lang="zh-CN" altLang="en-US" kern="100" dirty="0" smtClean="0">
                <a:solidFill>
                  <a:srgbClr val="0000FF"/>
                </a:solidFill>
                <a:latin typeface="Times New Roman" panose="02020603050405020304" pitchFamily="18" charset="0"/>
                <a:ea typeface="宋体" panose="02010600030101010101" pitchFamily="2" charset="-122"/>
              </a:rPr>
              <a:t>开口尺寸</a:t>
            </a:r>
            <a:r>
              <a:rPr lang="zh-CN" altLang="en-US" kern="100" dirty="0" smtClean="0">
                <a:latin typeface="Times New Roman" panose="02020603050405020304" pitchFamily="18" charset="0"/>
                <a:ea typeface="宋体" panose="02010600030101010101" pitchFamily="2" charset="-122"/>
              </a:rPr>
              <a:t>、不同的</a:t>
            </a:r>
            <a:r>
              <a:rPr lang="zh-CN" altLang="en-US" kern="100" dirty="0" smtClean="0">
                <a:solidFill>
                  <a:srgbClr val="0000FF"/>
                </a:solidFill>
                <a:latin typeface="Times New Roman" panose="02020603050405020304" pitchFamily="18" charset="0"/>
                <a:ea typeface="宋体" panose="02010600030101010101" pitchFamily="2" charset="-122"/>
              </a:rPr>
              <a:t>铺层方式</a:t>
            </a:r>
            <a:r>
              <a:rPr lang="zh-CN" altLang="en-US" kern="100" dirty="0" smtClean="0">
                <a:latin typeface="Times New Roman" panose="02020603050405020304" pitchFamily="18" charset="0"/>
                <a:ea typeface="宋体" panose="02010600030101010101" pitchFamily="2" charset="-122"/>
              </a:rPr>
              <a:t>对结构极限强度以及破坏形式影响很大</a:t>
            </a:r>
            <a:r>
              <a:rPr lang="zh-CN" altLang="zh-CN" kern="100" dirty="0" smtClean="0">
                <a:effectLst/>
                <a:latin typeface="Times New Roman" panose="02020603050405020304" pitchFamily="18" charset="0"/>
                <a:ea typeface="宋体" panose="02010600030101010101" pitchFamily="2" charset="-122"/>
              </a:rPr>
              <a:t>。</a:t>
            </a:r>
            <a:endParaRPr lang="zh-CN" altLang="zh-CN" kern="100" dirty="0">
              <a:effectLst/>
              <a:latin typeface="Times New Roman" panose="02020603050405020304" pitchFamily="18" charset="0"/>
              <a:ea typeface="宋体" panose="02010600030101010101" pitchFamily="2" charset="-122"/>
            </a:endParaRPr>
          </a:p>
          <a:p>
            <a:pPr indent="127000" algn="just">
              <a:lnSpc>
                <a:spcPct val="150000"/>
              </a:lnSpc>
              <a:spcAft>
                <a:spcPts val="0"/>
              </a:spcAft>
            </a:pPr>
            <a:r>
              <a:rPr lang="zh-CN" altLang="zh-CN" kern="100" dirty="0">
                <a:effectLst/>
                <a:latin typeface="Times New Roman" panose="02020603050405020304" pitchFamily="18" charset="0"/>
                <a:ea typeface="宋体" panose="02010600030101010101" pitchFamily="2" charset="-122"/>
              </a:rPr>
              <a:t>（</a:t>
            </a:r>
            <a:r>
              <a:rPr lang="en-US" altLang="zh-CN" kern="100" dirty="0">
                <a:effectLst/>
                <a:latin typeface="Times New Roman" panose="02020603050405020304" pitchFamily="18" charset="0"/>
                <a:ea typeface="宋体" panose="02010600030101010101" pitchFamily="2" charset="-122"/>
              </a:rPr>
              <a:t>2</a:t>
            </a:r>
            <a:r>
              <a:rPr lang="zh-CN" altLang="zh-CN" kern="100" dirty="0" smtClean="0">
                <a:effectLst/>
                <a:latin typeface="Times New Roman" panose="02020603050405020304" pitchFamily="18" charset="0"/>
                <a:ea typeface="宋体" panose="02010600030101010101" pitchFamily="2" charset="-122"/>
              </a:rPr>
              <a:t>）</a:t>
            </a:r>
            <a:r>
              <a:rPr lang="zh-CN" altLang="en-US" kern="100" dirty="0" smtClean="0">
                <a:effectLst/>
                <a:latin typeface="Times New Roman" panose="02020603050405020304" pitchFamily="18" charset="0"/>
                <a:ea typeface="宋体" panose="02010600030101010101" pitchFamily="2" charset="-122"/>
              </a:rPr>
              <a:t>对比</a:t>
            </a:r>
            <a:r>
              <a:rPr lang="zh-CN" altLang="en-US" kern="100" dirty="0" smtClean="0">
                <a:solidFill>
                  <a:srgbClr val="0000FF"/>
                </a:solidFill>
                <a:effectLst/>
                <a:latin typeface="Times New Roman" panose="02020603050405020304" pitchFamily="18" charset="0"/>
                <a:ea typeface="宋体" panose="02010600030101010101" pitchFamily="2" charset="-122"/>
              </a:rPr>
              <a:t>大开口</a:t>
            </a:r>
            <a:r>
              <a:rPr lang="zh-CN" altLang="en-US" kern="100" dirty="0" smtClean="0">
                <a:effectLst/>
                <a:latin typeface="Times New Roman" panose="02020603050405020304" pitchFamily="18" charset="0"/>
                <a:ea typeface="宋体" panose="02010600030101010101" pitchFamily="2" charset="-122"/>
              </a:rPr>
              <a:t>复合材料层合板与</a:t>
            </a:r>
            <a:r>
              <a:rPr lang="zh-CN" altLang="en-US" kern="100" dirty="0" smtClean="0">
                <a:solidFill>
                  <a:srgbClr val="0000FF"/>
                </a:solidFill>
                <a:effectLst/>
                <a:latin typeface="Times New Roman" panose="02020603050405020304" pitchFamily="18" charset="0"/>
                <a:ea typeface="宋体" panose="02010600030101010101" pitchFamily="2" charset="-122"/>
              </a:rPr>
              <a:t>含小孔</a:t>
            </a:r>
            <a:r>
              <a:rPr lang="zh-CN" altLang="en-US" kern="100" dirty="0" smtClean="0">
                <a:effectLst/>
                <a:latin typeface="Times New Roman" panose="02020603050405020304" pitchFamily="18" charset="0"/>
                <a:ea typeface="宋体" panose="02010600030101010101" pitchFamily="2" charset="-122"/>
              </a:rPr>
              <a:t>的复合板条拉伸破坏情况，两者的破坏形式存在很大的相似性，除了</a:t>
            </a:r>
            <a:r>
              <a:rPr lang="en-US" altLang="zh-CN" kern="100" dirty="0" smtClean="0">
                <a:latin typeface="Times New Roman" panose="02020603050405020304" pitchFamily="18" charset="0"/>
                <a:ea typeface="宋体" panose="02010600030101010101" pitchFamily="2" charset="-122"/>
              </a:rPr>
              <a:t>[0]</a:t>
            </a:r>
            <a:r>
              <a:rPr lang="en-US" altLang="zh-CN" kern="100" baseline="-25000" dirty="0" smtClean="0">
                <a:latin typeface="Times New Roman" panose="02020603050405020304" pitchFamily="18" charset="0"/>
                <a:ea typeface="宋体" panose="02010600030101010101" pitchFamily="2" charset="-122"/>
              </a:rPr>
              <a:t>10</a:t>
            </a:r>
            <a:r>
              <a:rPr lang="zh-CN" altLang="en-US" kern="100" dirty="0" smtClean="0">
                <a:latin typeface="Times New Roman" panose="02020603050405020304" pitchFamily="18" charset="0"/>
                <a:ea typeface="宋体" panose="02010600030101010101" pitchFamily="2" charset="-122"/>
              </a:rPr>
              <a:t>单向层合板</a:t>
            </a:r>
            <a:r>
              <a:rPr lang="zh-CN" altLang="zh-CN" kern="100" dirty="0" smtClean="0">
                <a:effectLst/>
                <a:latin typeface="Times New Roman" panose="02020603050405020304" pitchFamily="18" charset="0"/>
                <a:ea typeface="宋体" panose="02010600030101010101" pitchFamily="2" charset="-122"/>
              </a:rPr>
              <a:t>。</a:t>
            </a:r>
            <a:endParaRPr lang="zh-CN" altLang="zh-CN" kern="100" dirty="0">
              <a:effectLst/>
              <a:latin typeface="Times New Roman" panose="02020603050405020304" pitchFamily="18" charset="0"/>
              <a:ea typeface="宋体" panose="02010600030101010101" pitchFamily="2" charset="-122"/>
            </a:endParaRPr>
          </a:p>
        </p:txBody>
      </p:sp>
      <p:sp>
        <p:nvSpPr>
          <p:cNvPr id="48" name="Slide Number Placeholder 3"/>
          <p:cNvSpPr txBox="1">
            <a:spLocks/>
          </p:cNvSpPr>
          <p:nvPr/>
        </p:nvSpPr>
        <p:spPr bwMode="auto">
          <a:xfrm>
            <a:off x="6553200" y="6302779"/>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200" kern="1200">
                <a:solidFill>
                  <a:schemeClr val="tx1"/>
                </a:solidFill>
                <a:latin typeface="+mj-lt"/>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r>
              <a:rPr lang="en-US" altLang="zh-CN" dirty="0" smtClean="0">
                <a:latin typeface="Times New Roman" panose="02020603050405020304" pitchFamily="18" charset="0"/>
                <a:ea typeface="+mn-ea"/>
                <a:cs typeface="Times New Roman" panose="02020603050405020304" pitchFamily="18" charset="0"/>
              </a:rPr>
              <a:t>26</a:t>
            </a:r>
            <a:endParaRPr lang="en-US" altLang="zh-CN"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0530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27</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chemeClr val="bg1">
              <a:lumMod val="6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chemeClr val="bg1">
              <a:lumMod val="6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65000"/>
                  </a:schemeClr>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rgbClr val="FF000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672462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rgbClr val="FF0000"/>
                </a:solidFill>
                <a:latin typeface="黑体" panose="02010609060101010101" pitchFamily="49" charset="-122"/>
                <a:ea typeface="黑体" panose="02010609060101010101" pitchFamily="49" charset="-122"/>
                <a:cs typeface="Times New Roman" pitchFamily="18" charset="0"/>
              </a:rPr>
              <a:t>开口复合材料层合板补强优化分析</a:t>
            </a:r>
            <a:endPar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439620"/>
            <a:ext cx="606086" cy="529062"/>
            <a:chOff x="1110" y="2656"/>
            <a:chExt cx="1549" cy="1351"/>
          </a:xfrm>
          <a:solidFill>
            <a:schemeClr val="bg1">
              <a:lumMod val="6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491210"/>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评估</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48939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p>
        </p:txBody>
      </p:sp>
      <p:sp>
        <p:nvSpPr>
          <p:cNvPr id="239" name="Line 27"/>
          <p:cNvSpPr>
            <a:spLocks noChangeShapeType="1"/>
          </p:cNvSpPr>
          <p:nvPr/>
        </p:nvSpPr>
        <p:spPr bwMode="auto">
          <a:xfrm>
            <a:off x="1295209" y="501443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38" name="Group 2"/>
          <p:cNvGrpSpPr>
            <a:grpSpLocks/>
          </p:cNvGrpSpPr>
          <p:nvPr/>
        </p:nvGrpSpPr>
        <p:grpSpPr bwMode="auto">
          <a:xfrm>
            <a:off x="683568" y="5230454"/>
            <a:ext cx="606086" cy="529062"/>
            <a:chOff x="1110" y="2656"/>
            <a:chExt cx="1549" cy="1351"/>
          </a:xfrm>
          <a:solidFill>
            <a:schemeClr val="bg1">
              <a:lumMod val="65000"/>
            </a:schemeClr>
          </a:solidFill>
        </p:grpSpPr>
        <p:sp>
          <p:nvSpPr>
            <p:cNvPr id="39"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2" name="Text Box 11"/>
          <p:cNvSpPr txBox="1">
            <a:spLocks noChangeArrowheads="1"/>
          </p:cNvSpPr>
          <p:nvPr/>
        </p:nvSpPr>
        <p:spPr bwMode="auto">
          <a:xfrm>
            <a:off x="1426584" y="5282044"/>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gray">
          <a:xfrm>
            <a:off x="830672" y="528022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p>
        </p:txBody>
      </p:sp>
      <p:sp>
        <p:nvSpPr>
          <p:cNvPr id="44" name="Line 27"/>
          <p:cNvSpPr>
            <a:spLocks noChangeShapeType="1"/>
          </p:cNvSpPr>
          <p:nvPr/>
        </p:nvSpPr>
        <p:spPr bwMode="auto">
          <a:xfrm>
            <a:off x="1274013" y="580526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74008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25" descr="J:\新建文件夹\圆孔边加强拉伸.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465" y="1278227"/>
            <a:ext cx="29337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a:xfrm>
            <a:off x="6553200" y="6302779"/>
            <a:ext cx="2133600" cy="457200"/>
          </a:xfrm>
        </p:spPr>
        <p:txBody>
          <a:bodyPr/>
          <a:lstStyle/>
          <a:p>
            <a:pPr>
              <a:defRPr/>
            </a:pPr>
            <a:fld id="{06C88229-2361-4A3F-BA53-4D47DBEF09B6}" type="slidenum">
              <a:rPr lang="en-US" altLang="zh-CN" smtClean="0"/>
              <a:pPr>
                <a:defRPr/>
              </a:pPr>
              <a:t>28</a:t>
            </a:fld>
            <a:endParaRPr lang="en-US" altLang="zh-CN"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4.1. </a:t>
            </a:r>
            <a:r>
              <a:rPr lang="zh-CN" altLang="en-US" sz="2200" dirty="0" smtClean="0">
                <a:latin typeface="Arial" panose="020B0604020202020204" pitchFamily="34" charset="0"/>
                <a:ea typeface="黑体" pitchFamily="2" charset="-122"/>
                <a:cs typeface="Arial" panose="020B0604020202020204" pitchFamily="34" charset="0"/>
              </a:rPr>
              <a:t>实验测试</a:t>
            </a:r>
            <a:r>
              <a:rPr lang="en-US" altLang="zh-CN" sz="2200" dirty="0" smtClean="0">
                <a:latin typeface="Arial" panose="020B0604020202020204" pitchFamily="34" charset="0"/>
                <a:ea typeface="黑体" pitchFamily="2" charset="-122"/>
                <a:cs typeface="Arial" panose="020B0604020202020204" pitchFamily="34" charset="0"/>
              </a:rPr>
              <a:t>-</a:t>
            </a:r>
            <a:r>
              <a:rPr lang="zh-CN" altLang="en-US" sz="2200" dirty="0" smtClean="0">
                <a:latin typeface="Arial" panose="020B0604020202020204" pitchFamily="34" charset="0"/>
                <a:ea typeface="黑体" pitchFamily="2" charset="-122"/>
                <a:cs typeface="Arial" panose="020B0604020202020204" pitchFamily="34" charset="0"/>
              </a:rPr>
              <a:t>补强优化</a:t>
            </a:r>
            <a:r>
              <a:rPr lang="en-AU" altLang="zh-CN" sz="2200" dirty="0" smtClean="0">
                <a:latin typeface="Arial" panose="020B0604020202020204" pitchFamily="34" charset="0"/>
                <a:ea typeface="黑体" pitchFamily="2" charset="-122"/>
                <a:cs typeface="Arial" panose="020B0604020202020204" pitchFamily="34" charset="0"/>
              </a:rPr>
              <a:t>(</a:t>
            </a:r>
            <a:r>
              <a:rPr lang="en-US" altLang="zh-CN" sz="2200" dirty="0" err="1" smtClean="0">
                <a:latin typeface="Arial" panose="020B0604020202020204" pitchFamily="34" charset="0"/>
                <a:ea typeface="黑体" pitchFamily="2" charset="-122"/>
                <a:cs typeface="Arial" panose="020B0604020202020204" pitchFamily="34" charset="0"/>
              </a:rPr>
              <a:t>i</a:t>
            </a:r>
            <a:r>
              <a:rPr lang="en-AU" altLang="zh-CN" sz="2200" dirty="0" smtClean="0">
                <a:latin typeface="Arial" panose="020B0604020202020204" pitchFamily="34" charset="0"/>
                <a:ea typeface="黑体" pitchFamily="2" charset="-122"/>
                <a:cs typeface="Arial" panose="020B0604020202020204" pitchFamily="34" charset="0"/>
              </a:rPr>
              <a:t>)</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矩形 30"/>
          <p:cNvSpPr/>
          <p:nvPr/>
        </p:nvSpPr>
        <p:spPr>
          <a:xfrm>
            <a:off x="467544" y="1165605"/>
            <a:ext cx="5795176" cy="369332"/>
          </a:xfrm>
          <a:prstGeom prst="rect">
            <a:avLst/>
          </a:prstGeom>
        </p:spPr>
        <p:txBody>
          <a:bodyPr wrap="none">
            <a:spAutoFit/>
          </a:bodyPr>
          <a:lstStyle/>
          <a:p>
            <a:pPr marL="285750" indent="-285750">
              <a:buClr>
                <a:schemeClr val="accent3"/>
              </a:buClr>
              <a:buFont typeface="Wingdings" panose="05000000000000000000" pitchFamily="2" charset="2"/>
              <a:buChar char="Ø"/>
            </a:pPr>
            <a:r>
              <a:rPr lang="zh-CN" altLang="en-US" dirty="0" smtClean="0"/>
              <a:t>单向拉伸（圆孔和矩形孔开口两种试件）</a:t>
            </a:r>
            <a:r>
              <a:rPr lang="en-US" altLang="zh-CN" dirty="0" smtClean="0"/>
              <a:t>--</a:t>
            </a:r>
            <a:r>
              <a:rPr lang="zh-CN" altLang="en-US" dirty="0" smtClean="0"/>
              <a:t>径宽比</a:t>
            </a:r>
            <a:r>
              <a:rPr lang="en-US" altLang="zh-CN" dirty="0" smtClean="0"/>
              <a:t>0.5</a:t>
            </a:r>
            <a:endParaRPr lang="en-US" altLang="zh-CN" dirty="0"/>
          </a:p>
        </p:txBody>
      </p:sp>
      <p:sp>
        <p:nvSpPr>
          <p:cNvPr id="35" name="矩形 34"/>
          <p:cNvSpPr/>
          <p:nvPr/>
        </p:nvSpPr>
        <p:spPr>
          <a:xfrm>
            <a:off x="728976" y="3951030"/>
            <a:ext cx="1107996" cy="369332"/>
          </a:xfrm>
          <a:prstGeom prst="rect">
            <a:avLst/>
          </a:prstGeom>
        </p:spPr>
        <p:txBody>
          <a:bodyPr wrap="none">
            <a:spAutoFit/>
          </a:bodyPr>
          <a:lstStyle/>
          <a:p>
            <a:r>
              <a:rPr lang="zh-CN" altLang="en-US" dirty="0" smtClean="0">
                <a:solidFill>
                  <a:srgbClr val="FF0000"/>
                </a:solidFill>
              </a:rPr>
              <a:t>实验装置</a:t>
            </a:r>
            <a:endParaRPr lang="zh-CN" altLang="en-US" dirty="0">
              <a:solidFill>
                <a:srgbClr val="FF0000"/>
              </a:solidFill>
            </a:endParaRPr>
          </a:p>
        </p:txBody>
      </p:sp>
      <p:pic>
        <p:nvPicPr>
          <p:cNvPr id="81" name="图片 8" descr="Circular hole without reinforcem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40" y="1660261"/>
            <a:ext cx="2777661" cy="187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346372" y="3454497"/>
            <a:ext cx="1983235" cy="307777"/>
          </a:xfrm>
          <a:prstGeom prst="rect">
            <a:avLst/>
          </a:prstGeom>
        </p:spPr>
        <p:txBody>
          <a:bodyPr wrap="none">
            <a:spAutoFit/>
          </a:bodyPr>
          <a:lstStyle/>
          <a:p>
            <a:pPr algn="ctr">
              <a:spcBef>
                <a:spcPts val="780"/>
              </a:spcBef>
              <a:spcAft>
                <a:spcPts val="0"/>
              </a:spcAft>
            </a:pPr>
            <a:r>
              <a:rPr lang="en-US" altLang="zh-CN" sz="1400" b="1" kern="100" dirty="0">
                <a:latin typeface="Times New Roman"/>
                <a:ea typeface="宋体"/>
                <a:cs typeface="Times New Roman"/>
              </a:rPr>
              <a:t>[45/-45/0/0/-45/90/45/0]</a:t>
            </a:r>
            <a:r>
              <a:rPr lang="en-US" altLang="zh-CN" sz="1400" b="1" kern="100" baseline="-25000" dirty="0">
                <a:latin typeface="Times New Roman"/>
                <a:ea typeface="宋体"/>
                <a:cs typeface="Times New Roman"/>
              </a:rPr>
              <a:t>s</a:t>
            </a:r>
            <a:endParaRPr lang="zh-CN" altLang="zh-CN" sz="1400" b="1" kern="100" dirty="0">
              <a:latin typeface="Times New Roman"/>
              <a:ea typeface="宋体"/>
              <a:cs typeface="Times New Roman"/>
            </a:endParaRPr>
          </a:p>
        </p:txBody>
      </p:sp>
      <p:sp>
        <p:nvSpPr>
          <p:cNvPr id="10" name="矩形 9"/>
          <p:cNvSpPr/>
          <p:nvPr/>
        </p:nvSpPr>
        <p:spPr>
          <a:xfrm>
            <a:off x="5718582" y="3405602"/>
            <a:ext cx="3387466" cy="415498"/>
          </a:xfrm>
          <a:prstGeom prst="rect">
            <a:avLst/>
          </a:prstGeom>
        </p:spPr>
        <p:txBody>
          <a:bodyPr wrap="none">
            <a:spAutoFit/>
          </a:bodyPr>
          <a:lstStyle/>
          <a:p>
            <a:pPr algn="ctr">
              <a:lnSpc>
                <a:spcPct val="150000"/>
              </a:lnSpc>
              <a:spcAft>
                <a:spcPts val="0"/>
              </a:spcAft>
            </a:pPr>
            <a:r>
              <a:rPr lang="en-US" altLang="zh-CN" sz="1400" b="1" kern="100" dirty="0">
                <a:latin typeface="Times New Roman"/>
                <a:ea typeface="宋体"/>
                <a:cs typeface="Times New Roman"/>
              </a:rPr>
              <a:t>[45/-45/0/45/0/-45/0/-45/90/-45/90/45/45/0]</a:t>
            </a:r>
            <a:r>
              <a:rPr lang="en-US" altLang="zh-CN" sz="1400" b="1" kern="100" baseline="-25000" dirty="0">
                <a:latin typeface="Times New Roman"/>
                <a:ea typeface="宋体"/>
                <a:cs typeface="Times New Roman"/>
              </a:rPr>
              <a:t>s</a:t>
            </a:r>
            <a:endParaRPr lang="zh-CN" altLang="zh-CN" sz="1400" b="1" kern="100" dirty="0">
              <a:latin typeface="Times New Roman"/>
              <a:ea typeface="宋体"/>
              <a:cs typeface="Times New Roman"/>
            </a:endParaRPr>
          </a:p>
        </p:txBody>
      </p:sp>
      <p:graphicFrame>
        <p:nvGraphicFramePr>
          <p:cNvPr id="83" name="对象 33"/>
          <p:cNvGraphicFramePr>
            <a:graphicFrameLocks noChangeAspect="1"/>
          </p:cNvGraphicFramePr>
          <p:nvPr>
            <p:extLst>
              <p:ext uri="{D42A27DB-BD31-4B8C-83A1-F6EECF244321}">
                <p14:modId xmlns:p14="http://schemas.microsoft.com/office/powerpoint/2010/main" val="1180332355"/>
              </p:ext>
            </p:extLst>
          </p:nvPr>
        </p:nvGraphicFramePr>
        <p:xfrm>
          <a:off x="455494" y="1488507"/>
          <a:ext cx="2454815" cy="2488578"/>
        </p:xfrm>
        <a:graphic>
          <a:graphicData uri="http://schemas.openxmlformats.org/presentationml/2006/ole">
            <mc:AlternateContent xmlns:mc="http://schemas.openxmlformats.org/markup-compatibility/2006">
              <mc:Choice xmlns:v="urn:schemas-microsoft-com:vml" Requires="v">
                <p:oleObj spid="_x0000_s91252" name="Visio" r:id="rId6" imgW="7181850" imgH="4800600" progId="Visio.Drawing.11">
                  <p:embed/>
                </p:oleObj>
              </mc:Choice>
              <mc:Fallback>
                <p:oleObj name="Visio" r:id="rId6" imgW="7181850" imgH="48006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94" y="1488507"/>
                        <a:ext cx="2454815" cy="2488578"/>
                      </a:xfrm>
                      <a:prstGeom prst="rect">
                        <a:avLst/>
                      </a:prstGeom>
                      <a:noFill/>
                      <a:ln>
                        <a:noFill/>
                      </a:ln>
                    </p:spPr>
                  </p:pic>
                </p:oleObj>
              </mc:Fallback>
            </mc:AlternateContent>
          </a:graphicData>
        </a:graphic>
      </p:graphicFrame>
      <p:graphicFrame>
        <p:nvGraphicFramePr>
          <p:cNvPr id="28" name="对象 24"/>
          <p:cNvGraphicFramePr>
            <a:graphicFrameLocks noChangeAspect="1"/>
          </p:cNvGraphicFramePr>
          <p:nvPr>
            <p:extLst>
              <p:ext uri="{D42A27DB-BD31-4B8C-83A1-F6EECF244321}">
                <p14:modId xmlns:p14="http://schemas.microsoft.com/office/powerpoint/2010/main" val="4109170155"/>
              </p:ext>
            </p:extLst>
          </p:nvPr>
        </p:nvGraphicFramePr>
        <p:xfrm>
          <a:off x="1785749" y="4245956"/>
          <a:ext cx="1923679" cy="2311790"/>
        </p:xfrm>
        <a:graphic>
          <a:graphicData uri="http://schemas.openxmlformats.org/presentationml/2006/ole">
            <mc:AlternateContent xmlns:mc="http://schemas.openxmlformats.org/markup-compatibility/2006">
              <mc:Choice xmlns:v="urn:schemas-microsoft-com:vml" Requires="v">
                <p:oleObj spid="_x0000_s91253" name="Visio" r:id="rId8" imgW="7372350" imgH="8848725" progId="Visio.Drawing.15">
                  <p:embed/>
                </p:oleObj>
              </mc:Choice>
              <mc:Fallback>
                <p:oleObj name="Visio" r:id="rId8" imgW="7372350" imgH="8848725" progId="Visio.Drawing.1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5749" y="4245956"/>
                        <a:ext cx="1923679" cy="2311790"/>
                      </a:xfrm>
                      <a:prstGeom prst="rect">
                        <a:avLst/>
                      </a:prstGeom>
                      <a:noFill/>
                      <a:ln>
                        <a:noFill/>
                      </a:ln>
                    </p:spPr>
                  </p:pic>
                </p:oleObj>
              </mc:Fallback>
            </mc:AlternateContent>
          </a:graphicData>
        </a:graphic>
      </p:graphicFrame>
      <p:graphicFrame>
        <p:nvGraphicFramePr>
          <p:cNvPr id="29" name="对象 26"/>
          <p:cNvGraphicFramePr>
            <a:graphicFrameLocks noChangeAspect="1"/>
          </p:cNvGraphicFramePr>
          <p:nvPr>
            <p:extLst>
              <p:ext uri="{D42A27DB-BD31-4B8C-83A1-F6EECF244321}">
                <p14:modId xmlns:p14="http://schemas.microsoft.com/office/powerpoint/2010/main" val="4281844444"/>
              </p:ext>
            </p:extLst>
          </p:nvPr>
        </p:nvGraphicFramePr>
        <p:xfrm>
          <a:off x="3673069" y="4941167"/>
          <a:ext cx="1624569" cy="1595385"/>
        </p:xfrm>
        <a:graphic>
          <a:graphicData uri="http://schemas.openxmlformats.org/presentationml/2006/ole">
            <mc:AlternateContent xmlns:mc="http://schemas.openxmlformats.org/markup-compatibility/2006">
              <mc:Choice xmlns:v="urn:schemas-microsoft-com:vml" Requires="v">
                <p:oleObj spid="_x0000_s91254" name="Visio" r:id="rId10" imgW="6143625" imgH="6000750" progId="Visio.Drawing.15">
                  <p:embed/>
                </p:oleObj>
              </mc:Choice>
              <mc:Fallback>
                <p:oleObj name="Visio" r:id="rId10" imgW="6143625" imgH="6000750"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3069" y="4941167"/>
                        <a:ext cx="1624569" cy="1595385"/>
                      </a:xfrm>
                      <a:prstGeom prst="rect">
                        <a:avLst/>
                      </a:prstGeom>
                      <a:noFill/>
                      <a:ln>
                        <a:noFill/>
                      </a:ln>
                    </p:spPr>
                  </p:pic>
                </p:oleObj>
              </mc:Fallback>
            </mc:AlternateContent>
          </a:graphicData>
        </a:graphic>
      </p:graphicFrame>
      <p:pic>
        <p:nvPicPr>
          <p:cNvPr id="6" name="图片 5"/>
          <p:cNvPicPr>
            <a:picLocks noChangeAspect="1"/>
          </p:cNvPicPr>
          <p:nvPr/>
        </p:nvPicPr>
        <p:blipFill>
          <a:blip r:embed="rId12"/>
          <a:stretch>
            <a:fillRect/>
          </a:stretch>
        </p:blipFill>
        <p:spPr>
          <a:xfrm>
            <a:off x="5838437" y="4366262"/>
            <a:ext cx="3147755" cy="2071179"/>
          </a:xfrm>
          <a:prstGeom prst="rect">
            <a:avLst/>
          </a:prstGeom>
        </p:spPr>
      </p:pic>
      <p:pic>
        <p:nvPicPr>
          <p:cNvPr id="32" name="图片 31" descr="E:\Chen\Stress Concentration Around Large Opening\实验\大板开口应力集中模型20131103\图纸\拉伸\Tension Model_Large Al Plate with Circular Hole.tif"/>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314539" y="4662622"/>
            <a:ext cx="2529840" cy="1773183"/>
          </a:xfrm>
          <a:prstGeom prst="rect">
            <a:avLst/>
          </a:prstGeom>
          <a:noFill/>
          <a:ln>
            <a:noFill/>
          </a:ln>
        </p:spPr>
      </p:pic>
      <p:sp>
        <p:nvSpPr>
          <p:cNvPr id="33" name="矩形 11"/>
          <p:cNvSpPr>
            <a:spLocks noChangeArrowheads="1"/>
          </p:cNvSpPr>
          <p:nvPr/>
        </p:nvSpPr>
        <p:spPr bwMode="auto">
          <a:xfrm>
            <a:off x="1652803" y="650343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9pPr>
          </a:lstStyle>
          <a:p>
            <a:pPr marL="0" indent="0" eaLnBrk="1" hangingPunct="1">
              <a:spcBef>
                <a:spcPct val="0"/>
              </a:spcBef>
              <a:buNone/>
            </a:pPr>
            <a:r>
              <a:rPr lang="zh-CN" altLang="en-US" sz="18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加载</a:t>
            </a:r>
            <a:r>
              <a:rPr lang="zh-CN" altLang="en-US" sz="1800" dirty="0" smtClean="0">
                <a:solidFill>
                  <a:srgbClr val="FF0000"/>
                </a:solidFill>
                <a:latin typeface="隶书" panose="02010509060101010101" pitchFamily="49" charset="-122"/>
                <a:ea typeface="隶书" panose="02010509060101010101" pitchFamily="49" charset="-122"/>
                <a:cs typeface="Times New Roman" panose="02020603050405020304" pitchFamily="18" charset="0"/>
              </a:rPr>
              <a:t>设计</a:t>
            </a:r>
            <a:endParaRPr lang="en-US" altLang="zh-CN" sz="1800" dirty="0">
              <a:solidFill>
                <a:srgbClr val="FF0000"/>
              </a:solidFill>
              <a:latin typeface="隶书" panose="02010509060101010101" pitchFamily="49" charset="-122"/>
              <a:ea typeface="隶书" panose="02010509060101010101" pitchFamily="49" charset="-122"/>
              <a:cs typeface="Times New Roman" panose="02020603050405020304" pitchFamily="18" charset="0"/>
            </a:endParaRPr>
          </a:p>
        </p:txBody>
      </p:sp>
      <p:sp>
        <p:nvSpPr>
          <p:cNvPr id="34" name="矩形 11"/>
          <p:cNvSpPr>
            <a:spLocks noChangeArrowheads="1"/>
          </p:cNvSpPr>
          <p:nvPr/>
        </p:nvSpPr>
        <p:spPr bwMode="auto">
          <a:xfrm>
            <a:off x="6742900" y="641404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9pPr>
          </a:lstStyle>
          <a:p>
            <a:pPr marL="0" indent="0" eaLnBrk="1" hangingPunct="1">
              <a:spcBef>
                <a:spcPct val="0"/>
              </a:spcBef>
              <a:buNone/>
            </a:pPr>
            <a:r>
              <a:rPr lang="zh-CN" altLang="en-US" sz="1800" dirty="0" smtClean="0">
                <a:solidFill>
                  <a:srgbClr val="FF0000"/>
                </a:solidFill>
                <a:latin typeface="隶书" panose="02010509060101010101" pitchFamily="49" charset="-122"/>
                <a:ea typeface="隶书" panose="02010509060101010101" pitchFamily="49" charset="-122"/>
                <a:cs typeface="Times New Roman" panose="02020603050405020304" pitchFamily="18" charset="0"/>
              </a:rPr>
              <a:t>应变测量示意</a:t>
            </a:r>
            <a:endParaRPr lang="en-US" altLang="zh-CN" sz="1800" dirty="0">
              <a:solidFill>
                <a:srgbClr val="FF0000"/>
              </a:solidFill>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99492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749881"/>
            <a:ext cx="2232248" cy="1735099"/>
          </a:xfrm>
          <a:prstGeom prst="rect">
            <a:avLst/>
          </a:prstGeom>
        </p:spPr>
      </p:pic>
      <p:sp>
        <p:nvSpPr>
          <p:cNvPr id="4" name="Slide Number Placeholder 3"/>
          <p:cNvSpPr>
            <a:spLocks noGrp="1"/>
          </p:cNvSpPr>
          <p:nvPr>
            <p:ph type="sldNum" sz="quarter" idx="12"/>
          </p:nvPr>
        </p:nvSpPr>
        <p:spPr>
          <a:xfrm>
            <a:off x="6275126" y="6302779"/>
            <a:ext cx="2133600" cy="457200"/>
          </a:xfrm>
        </p:spPr>
        <p:txBody>
          <a:bodyPr/>
          <a:lstStyle/>
          <a:p>
            <a:pPr>
              <a:defRPr/>
            </a:pPr>
            <a:fld id="{06C88229-2361-4A3F-BA53-4D47DBEF09B6}" type="slidenum">
              <a:rPr lang="en-US" altLang="zh-CN" smtClean="0"/>
              <a:pPr>
                <a:defRPr/>
              </a:pPr>
              <a:t>29</a:t>
            </a:fld>
            <a:endParaRPr lang="en-US" altLang="zh-CN"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4.1. </a:t>
            </a:r>
            <a:r>
              <a:rPr lang="zh-CN" altLang="en-US" sz="2200" dirty="0" smtClean="0">
                <a:latin typeface="Arial" panose="020B0604020202020204" pitchFamily="34" charset="0"/>
                <a:ea typeface="黑体" pitchFamily="2" charset="-122"/>
                <a:cs typeface="Arial" panose="020B0604020202020204" pitchFamily="34" charset="0"/>
              </a:rPr>
              <a:t>实验测试</a:t>
            </a:r>
            <a:r>
              <a:rPr lang="en-US" altLang="zh-CN" sz="2200" dirty="0" smtClean="0">
                <a:latin typeface="Arial" panose="020B0604020202020204" pitchFamily="34" charset="0"/>
                <a:ea typeface="黑体" pitchFamily="2" charset="-122"/>
                <a:cs typeface="Arial" panose="020B0604020202020204" pitchFamily="34" charset="0"/>
              </a:rPr>
              <a:t>-</a:t>
            </a:r>
            <a:r>
              <a:rPr lang="zh-CN" altLang="en-US" sz="2200" dirty="0" smtClean="0">
                <a:latin typeface="Arial" panose="020B0604020202020204" pitchFamily="34" charset="0"/>
                <a:ea typeface="黑体" pitchFamily="2" charset="-122"/>
                <a:cs typeface="Arial" panose="020B0604020202020204" pitchFamily="34" charset="0"/>
              </a:rPr>
              <a:t>补强优化</a:t>
            </a:r>
            <a:r>
              <a:rPr lang="en-AU" altLang="zh-CN" sz="2200" dirty="0" smtClean="0">
                <a:latin typeface="Arial" panose="020B0604020202020204" pitchFamily="34" charset="0"/>
                <a:ea typeface="黑体" pitchFamily="2" charset="-122"/>
                <a:cs typeface="Arial" panose="020B0604020202020204" pitchFamily="34" charset="0"/>
              </a:rPr>
              <a:t>(</a:t>
            </a:r>
            <a:r>
              <a:rPr lang="en-US" altLang="zh-CN" sz="2200" dirty="0" smtClean="0">
                <a:latin typeface="Arial" panose="020B0604020202020204" pitchFamily="34" charset="0"/>
                <a:ea typeface="黑体" pitchFamily="2" charset="-122"/>
                <a:cs typeface="Arial" panose="020B0604020202020204" pitchFamily="34" charset="0"/>
              </a:rPr>
              <a:t>ii</a:t>
            </a:r>
            <a:r>
              <a:rPr lang="en-AU" altLang="zh-CN" sz="2200" dirty="0" smtClean="0">
                <a:latin typeface="Arial" panose="020B0604020202020204" pitchFamily="34" charset="0"/>
                <a:ea typeface="黑体" pitchFamily="2" charset="-122"/>
                <a:cs typeface="Arial" panose="020B0604020202020204" pitchFamily="34" charset="0"/>
              </a:rPr>
              <a:t>)</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矩形 30"/>
          <p:cNvSpPr/>
          <p:nvPr/>
        </p:nvSpPr>
        <p:spPr>
          <a:xfrm>
            <a:off x="467544" y="1165605"/>
            <a:ext cx="5795176" cy="369332"/>
          </a:xfrm>
          <a:prstGeom prst="rect">
            <a:avLst/>
          </a:prstGeom>
        </p:spPr>
        <p:txBody>
          <a:bodyPr wrap="none">
            <a:spAutoFit/>
          </a:bodyPr>
          <a:lstStyle/>
          <a:p>
            <a:pPr marL="285750" indent="-285750">
              <a:buClr>
                <a:schemeClr val="accent3"/>
              </a:buClr>
              <a:buFont typeface="Wingdings" panose="05000000000000000000" pitchFamily="2" charset="2"/>
              <a:buChar char="Ø"/>
            </a:pPr>
            <a:r>
              <a:rPr lang="zh-CN" altLang="en-US" dirty="0" smtClean="0"/>
              <a:t>单向拉伸（圆孔和矩形孔开口两种试件）</a:t>
            </a:r>
            <a:r>
              <a:rPr lang="en-US" altLang="zh-CN" dirty="0" smtClean="0"/>
              <a:t>--</a:t>
            </a:r>
            <a:r>
              <a:rPr lang="zh-CN" altLang="en-US" dirty="0" smtClean="0"/>
              <a:t>径宽比</a:t>
            </a:r>
            <a:r>
              <a:rPr lang="en-US" altLang="zh-CN" dirty="0" smtClean="0"/>
              <a:t>0.5</a:t>
            </a:r>
            <a:endParaRPr lang="en-US" altLang="zh-CN" dirty="0"/>
          </a:p>
        </p:txBody>
      </p:sp>
      <p:graphicFrame>
        <p:nvGraphicFramePr>
          <p:cNvPr id="84" name="表格 83"/>
          <p:cNvGraphicFramePr>
            <a:graphicFrameLocks noGrp="1"/>
          </p:cNvGraphicFramePr>
          <p:nvPr>
            <p:extLst>
              <p:ext uri="{D42A27DB-BD31-4B8C-83A1-F6EECF244321}">
                <p14:modId xmlns:p14="http://schemas.microsoft.com/office/powerpoint/2010/main" val="2545196846"/>
              </p:ext>
            </p:extLst>
          </p:nvPr>
        </p:nvGraphicFramePr>
        <p:xfrm>
          <a:off x="5008810" y="3868404"/>
          <a:ext cx="3856037" cy="1436991"/>
        </p:xfrm>
        <a:graphic>
          <a:graphicData uri="http://schemas.openxmlformats.org/drawingml/2006/table">
            <a:tbl>
              <a:tblPr firstRow="1" bandRow="1">
                <a:tableStyleId>{93296810-A885-4BE3-A3E7-6D5BEEA58F35}</a:tableStyleId>
              </a:tblPr>
              <a:tblGrid>
                <a:gridCol w="895624"/>
                <a:gridCol w="617715"/>
                <a:gridCol w="597341"/>
                <a:gridCol w="550674"/>
                <a:gridCol w="597341"/>
                <a:gridCol w="597342"/>
              </a:tblGrid>
              <a:tr h="517974">
                <a:tc rowSpan="2">
                  <a:txBody>
                    <a:bodyPr/>
                    <a:lstStyle/>
                    <a:p>
                      <a:pPr algn="ctr"/>
                      <a:r>
                        <a:rPr lang="zh-CN" altLang="en-US" sz="1400" dirty="0" smtClean="0"/>
                        <a:t>圆孔</a:t>
                      </a:r>
                      <a:endParaRPr lang="zh-CN" altLang="en-US" sz="1400" dirty="0"/>
                    </a:p>
                  </a:txBody>
                  <a:tcPr marL="91468" marR="91468" marT="45703" marB="45703" anchor="ctr"/>
                </a:tc>
                <a:tc gridSpan="3">
                  <a:txBody>
                    <a:bodyPr/>
                    <a:lstStyle/>
                    <a:p>
                      <a:pPr algn="ctr"/>
                      <a:r>
                        <a:rPr lang="zh-CN" altLang="en-US" sz="1400" dirty="0" smtClean="0"/>
                        <a:t>应力集中系数</a:t>
                      </a:r>
                      <a:endParaRPr lang="zh-CN" altLang="en-US" sz="1400" b="0" dirty="0">
                        <a:solidFill>
                          <a:schemeClr val="tx1"/>
                        </a:solidFill>
                      </a:endParaRPr>
                    </a:p>
                  </a:txBody>
                  <a:tcPr marL="91468" marR="91468" marT="45703" marB="45703" anchor="ctr"/>
                </a:tc>
                <a:tc hMerge="1">
                  <a:txBody>
                    <a:bodyPr/>
                    <a:lstStyle/>
                    <a:p>
                      <a:endParaRPr lang="zh-CN" altLang="en-US" sz="1800" b="0" dirty="0">
                        <a:solidFill>
                          <a:schemeClr val="tx1"/>
                        </a:solidFill>
                      </a:endParaRPr>
                    </a:p>
                  </a:txBody>
                  <a:tcPr marT="45746" marB="45746" anchor="ctr"/>
                </a:tc>
                <a:tc hMerge="1">
                  <a:txBody>
                    <a:bodyPr/>
                    <a:lstStyle/>
                    <a:p>
                      <a:endParaRPr lang="zh-CN" altLang="en-US" sz="1800" dirty="0"/>
                    </a:p>
                  </a:txBody>
                  <a:tcPr marT="45746" marB="45746" anchor="ctr"/>
                </a:tc>
                <a:tc gridSpan="2">
                  <a:txBody>
                    <a:bodyPr/>
                    <a:lstStyle/>
                    <a:p>
                      <a:pPr algn="ctr"/>
                      <a:r>
                        <a:rPr lang="zh-CN" altLang="en-US" sz="1400" dirty="0" smtClean="0"/>
                        <a:t>局部屈曲</a:t>
                      </a:r>
                      <a:endParaRPr lang="en-US" altLang="zh-CN" sz="1400" dirty="0" smtClean="0"/>
                    </a:p>
                    <a:p>
                      <a:pPr algn="ctr"/>
                      <a:r>
                        <a:rPr lang="zh-CN" altLang="en-US" sz="1400" dirty="0" smtClean="0"/>
                        <a:t>（</a:t>
                      </a:r>
                      <a:r>
                        <a:rPr lang="en-US" altLang="zh-CN" sz="1400" dirty="0" smtClean="0"/>
                        <a:t>kN</a:t>
                      </a:r>
                      <a:r>
                        <a:rPr lang="zh-CN" altLang="en-US" sz="1400" dirty="0" smtClean="0"/>
                        <a:t>）</a:t>
                      </a:r>
                      <a:endParaRPr lang="zh-CN" altLang="en-US" sz="1400" dirty="0"/>
                    </a:p>
                  </a:txBody>
                  <a:tcPr marL="91468" marR="91468" marT="45703" marB="45703" anchor="ctr"/>
                </a:tc>
                <a:tc hMerge="1">
                  <a:txBody>
                    <a:bodyPr/>
                    <a:lstStyle/>
                    <a:p>
                      <a:endParaRPr lang="zh-CN" altLang="en-US" sz="1800" dirty="0"/>
                    </a:p>
                  </a:txBody>
                  <a:tcPr marT="45746" marB="45746" anchor="ctr"/>
                </a:tc>
              </a:tr>
              <a:tr h="304690">
                <a:tc vMerge="1">
                  <a:txBody>
                    <a:bodyPr/>
                    <a:lstStyle/>
                    <a:p>
                      <a:endParaRPr lang="zh-CN" altLang="en-US"/>
                    </a:p>
                  </a:txBody>
                  <a:tcPr/>
                </a:tc>
                <a:tc>
                  <a:txBody>
                    <a:bodyPr/>
                    <a:lstStyle/>
                    <a:p>
                      <a:pPr algn="ctr"/>
                      <a:r>
                        <a:rPr lang="zh-CN" altLang="en-US" sz="1400" dirty="0" smtClean="0"/>
                        <a:t>数值</a:t>
                      </a:r>
                      <a:endParaRPr lang="zh-CN" altLang="en-US" sz="1400" b="0" dirty="0">
                        <a:solidFill>
                          <a:schemeClr val="tx1"/>
                        </a:solidFill>
                      </a:endParaRPr>
                    </a:p>
                  </a:txBody>
                  <a:tcPr marL="91468" marR="91468" marT="45703" marB="45703" anchor="ctr"/>
                </a:tc>
                <a:tc>
                  <a:txBody>
                    <a:bodyPr/>
                    <a:lstStyle/>
                    <a:p>
                      <a:pPr algn="ctr"/>
                      <a:r>
                        <a:rPr lang="zh-CN" altLang="en-US" sz="1400" dirty="0" smtClean="0"/>
                        <a:t>电测</a:t>
                      </a:r>
                      <a:endParaRPr lang="zh-CN" altLang="en-US" sz="1400" dirty="0"/>
                    </a:p>
                  </a:txBody>
                  <a:tcPr marL="91468" marR="91468" marT="45703" marB="45703" anchor="ctr"/>
                </a:tc>
                <a:tc>
                  <a:txBody>
                    <a:bodyPr/>
                    <a:lstStyle/>
                    <a:p>
                      <a:pPr algn="ctr"/>
                      <a:r>
                        <a:rPr lang="en-US" altLang="zh-CN" sz="1400" dirty="0" smtClean="0"/>
                        <a:t>DIC</a:t>
                      </a:r>
                      <a:endParaRPr lang="zh-CN" altLang="en-US" sz="1400" dirty="0"/>
                    </a:p>
                  </a:txBody>
                  <a:tcPr marL="91468" marR="91468" marT="45703" marB="45703" anchor="ctr"/>
                </a:tc>
                <a:tc>
                  <a:txBody>
                    <a:bodyPr/>
                    <a:lstStyle/>
                    <a:p>
                      <a:pPr algn="ctr"/>
                      <a:r>
                        <a:rPr lang="zh-CN" altLang="en-US" sz="1400" dirty="0" smtClean="0"/>
                        <a:t>数值</a:t>
                      </a:r>
                      <a:endParaRPr lang="zh-CN" altLang="en-US" sz="1400" b="0" dirty="0">
                        <a:solidFill>
                          <a:schemeClr val="tx1"/>
                        </a:solidFill>
                      </a:endParaRPr>
                    </a:p>
                  </a:txBody>
                  <a:tcPr marL="91468" marR="91468" marT="45703" marB="45703" anchor="ctr"/>
                </a:tc>
                <a:tc>
                  <a:txBody>
                    <a:bodyPr/>
                    <a:lstStyle/>
                    <a:p>
                      <a:pPr algn="ctr"/>
                      <a:r>
                        <a:rPr lang="zh-CN" altLang="en-US" sz="1400" dirty="0" smtClean="0"/>
                        <a:t>电测</a:t>
                      </a:r>
                      <a:endParaRPr lang="zh-CN" altLang="en-US" sz="1400" dirty="0"/>
                    </a:p>
                  </a:txBody>
                  <a:tcPr marL="91468" marR="91468" marT="45703" marB="45703" anchor="ctr"/>
                </a:tc>
              </a:tr>
              <a:tr h="309333">
                <a:tc>
                  <a:txBody>
                    <a:bodyPr/>
                    <a:lstStyle/>
                    <a:p>
                      <a:pPr algn="ctr"/>
                      <a:r>
                        <a:rPr lang="zh-CN" altLang="en-US" sz="1400" dirty="0" smtClean="0"/>
                        <a:t>补强</a:t>
                      </a:r>
                      <a:endParaRPr lang="zh-CN" altLang="en-US" sz="1400" dirty="0"/>
                    </a:p>
                  </a:txBody>
                  <a:tcPr marL="91468" marR="91468" marT="45703" marB="45703" anchor="ctr">
                    <a:solidFill>
                      <a:schemeClr val="accent2">
                        <a:lumMod val="40000"/>
                        <a:lumOff val="60000"/>
                      </a:schemeClr>
                    </a:solidFill>
                  </a:tcPr>
                </a:tc>
                <a:tc>
                  <a:txBody>
                    <a:bodyPr/>
                    <a:lstStyle/>
                    <a:p>
                      <a:pPr algn="ctr"/>
                      <a:r>
                        <a:rPr lang="en-US" altLang="zh-CN" sz="1400" dirty="0" smtClean="0"/>
                        <a:t>4.46</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4.12</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4.1</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247</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230</a:t>
                      </a:r>
                      <a:endParaRPr lang="zh-CN" altLang="en-US" sz="1400" dirty="0"/>
                    </a:p>
                  </a:txBody>
                  <a:tcPr marL="91468" marR="91468" marT="45703" marB="45703" anchor="ctr">
                    <a:solidFill>
                      <a:schemeClr val="tx2">
                        <a:lumMod val="20000"/>
                        <a:lumOff val="80000"/>
                      </a:schemeClr>
                    </a:solidFill>
                  </a:tcPr>
                </a:tc>
              </a:tr>
              <a:tr h="304690">
                <a:tc>
                  <a:txBody>
                    <a:bodyPr/>
                    <a:lstStyle/>
                    <a:p>
                      <a:pPr algn="ctr"/>
                      <a:r>
                        <a:rPr lang="zh-CN" altLang="en-US" sz="1400" dirty="0" smtClean="0"/>
                        <a:t>没补强</a:t>
                      </a:r>
                      <a:endParaRPr lang="zh-CN" altLang="en-US" sz="1400" dirty="0"/>
                    </a:p>
                  </a:txBody>
                  <a:tcPr marL="91468" marR="91468" marT="45703" marB="45703" anchor="ctr">
                    <a:solidFill>
                      <a:schemeClr val="accent2">
                        <a:lumMod val="40000"/>
                        <a:lumOff val="60000"/>
                      </a:schemeClr>
                    </a:solidFill>
                  </a:tcPr>
                </a:tc>
                <a:tc>
                  <a:txBody>
                    <a:bodyPr/>
                    <a:lstStyle/>
                    <a:p>
                      <a:pPr algn="ctr"/>
                      <a:r>
                        <a:rPr lang="en-US" altLang="zh-CN" sz="1400" dirty="0" smtClean="0"/>
                        <a:t>6.9</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6.86</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77</a:t>
                      </a:r>
                      <a:endParaRPr lang="zh-CN" altLang="en-US" sz="1400" dirty="0"/>
                    </a:p>
                  </a:txBody>
                  <a:tcPr marL="91468" marR="91468" marT="45703" marB="45703" anchor="ctr">
                    <a:solidFill>
                      <a:schemeClr val="tx2">
                        <a:lumMod val="20000"/>
                        <a:lumOff val="80000"/>
                      </a:schemeClr>
                    </a:solidFill>
                  </a:tcPr>
                </a:tc>
                <a:tc>
                  <a:txBody>
                    <a:bodyPr/>
                    <a:lstStyle/>
                    <a:p>
                      <a:pPr algn="ctr"/>
                      <a:r>
                        <a:rPr lang="en-US" altLang="zh-CN" sz="1400" dirty="0" smtClean="0"/>
                        <a:t>75</a:t>
                      </a:r>
                      <a:endParaRPr lang="zh-CN" altLang="en-US" sz="1400" dirty="0"/>
                    </a:p>
                  </a:txBody>
                  <a:tcPr marL="91468" marR="91468" marT="45703" marB="45703" anchor="ctr">
                    <a:solidFill>
                      <a:schemeClr val="tx2">
                        <a:lumMod val="20000"/>
                        <a:lumOff val="80000"/>
                      </a:schemeClr>
                    </a:solidFill>
                  </a:tcPr>
                </a:tc>
              </a:tr>
            </a:tbl>
          </a:graphicData>
        </a:graphic>
      </p:graphicFrame>
      <p:graphicFrame>
        <p:nvGraphicFramePr>
          <p:cNvPr id="85" name="表格 84"/>
          <p:cNvGraphicFramePr>
            <a:graphicFrameLocks noGrp="1"/>
          </p:cNvGraphicFramePr>
          <p:nvPr>
            <p:extLst>
              <p:ext uri="{D42A27DB-BD31-4B8C-83A1-F6EECF244321}">
                <p14:modId xmlns:p14="http://schemas.microsoft.com/office/powerpoint/2010/main" val="3694487286"/>
              </p:ext>
            </p:extLst>
          </p:nvPr>
        </p:nvGraphicFramePr>
        <p:xfrm>
          <a:off x="5004048" y="5400342"/>
          <a:ext cx="3854448" cy="1435216"/>
        </p:xfrm>
        <a:graphic>
          <a:graphicData uri="http://schemas.openxmlformats.org/drawingml/2006/table">
            <a:tbl>
              <a:tblPr firstRow="1" bandRow="1">
                <a:tableStyleId>{93296810-A885-4BE3-A3E7-6D5BEEA58F35}</a:tableStyleId>
              </a:tblPr>
              <a:tblGrid>
                <a:gridCol w="895255"/>
                <a:gridCol w="617460"/>
                <a:gridCol w="597095"/>
                <a:gridCol w="550447"/>
                <a:gridCol w="597095"/>
                <a:gridCol w="597096"/>
              </a:tblGrid>
              <a:tr h="518120">
                <a:tc rowSpan="2">
                  <a:txBody>
                    <a:bodyPr/>
                    <a:lstStyle/>
                    <a:p>
                      <a:pPr algn="ctr"/>
                      <a:r>
                        <a:rPr lang="zh-CN" altLang="en-US" sz="1400" dirty="0" smtClean="0"/>
                        <a:t>矩形孔</a:t>
                      </a:r>
                      <a:endParaRPr lang="zh-CN" altLang="en-US" sz="1400" dirty="0"/>
                    </a:p>
                  </a:txBody>
                  <a:tcPr marL="91430" marR="91430" marT="45729" marB="45729" anchor="ctr"/>
                </a:tc>
                <a:tc gridSpan="3">
                  <a:txBody>
                    <a:bodyPr/>
                    <a:lstStyle/>
                    <a:p>
                      <a:pPr algn="ctr"/>
                      <a:r>
                        <a:rPr lang="zh-CN" altLang="en-US" sz="1400" dirty="0" smtClean="0"/>
                        <a:t>应力集中系数</a:t>
                      </a:r>
                      <a:endParaRPr lang="zh-CN" altLang="en-US" sz="1400" b="0" dirty="0">
                        <a:solidFill>
                          <a:schemeClr val="tx1"/>
                        </a:solidFill>
                      </a:endParaRPr>
                    </a:p>
                  </a:txBody>
                  <a:tcPr marL="91430" marR="91430" marT="45729" marB="45729" anchor="ctr"/>
                </a:tc>
                <a:tc hMerge="1">
                  <a:txBody>
                    <a:bodyPr/>
                    <a:lstStyle/>
                    <a:p>
                      <a:endParaRPr lang="zh-CN" altLang="en-US" sz="1800" b="0" dirty="0">
                        <a:solidFill>
                          <a:schemeClr val="tx1"/>
                        </a:solidFill>
                      </a:endParaRPr>
                    </a:p>
                  </a:txBody>
                  <a:tcPr marT="45746" marB="45746" anchor="ctr"/>
                </a:tc>
                <a:tc hMerge="1">
                  <a:txBody>
                    <a:bodyPr/>
                    <a:lstStyle/>
                    <a:p>
                      <a:endParaRPr lang="zh-CN" altLang="en-US" sz="1800" dirty="0"/>
                    </a:p>
                  </a:txBody>
                  <a:tcPr marT="45746" marB="45746" anchor="ctr"/>
                </a:tc>
                <a:tc gridSpan="2">
                  <a:txBody>
                    <a:bodyPr/>
                    <a:lstStyle/>
                    <a:p>
                      <a:pPr algn="ctr"/>
                      <a:r>
                        <a:rPr lang="zh-CN" altLang="en-US" sz="1400" dirty="0" smtClean="0"/>
                        <a:t>局部屈曲</a:t>
                      </a:r>
                      <a:endParaRPr lang="en-US" altLang="zh-CN" sz="1400" dirty="0" smtClean="0"/>
                    </a:p>
                    <a:p>
                      <a:pPr algn="ctr"/>
                      <a:r>
                        <a:rPr lang="zh-CN" altLang="en-US" sz="1400" dirty="0" smtClean="0"/>
                        <a:t>（</a:t>
                      </a:r>
                      <a:r>
                        <a:rPr lang="en-US" altLang="zh-CN" sz="1400" dirty="0" smtClean="0"/>
                        <a:t>kN</a:t>
                      </a:r>
                      <a:r>
                        <a:rPr lang="zh-CN" altLang="en-US" sz="1400" dirty="0" smtClean="0"/>
                        <a:t>）</a:t>
                      </a:r>
                      <a:endParaRPr lang="zh-CN" altLang="en-US" sz="1400" dirty="0"/>
                    </a:p>
                  </a:txBody>
                  <a:tcPr marL="91430" marR="91430" marT="45729" marB="45729" anchor="ctr"/>
                </a:tc>
                <a:tc hMerge="1">
                  <a:txBody>
                    <a:bodyPr/>
                    <a:lstStyle/>
                    <a:p>
                      <a:endParaRPr lang="zh-CN" altLang="en-US" sz="1800" dirty="0"/>
                    </a:p>
                  </a:txBody>
                  <a:tcPr marT="45746" marB="45746" anchor="ctr"/>
                </a:tc>
              </a:tr>
              <a:tr h="304789">
                <a:tc vMerge="1">
                  <a:txBody>
                    <a:bodyPr/>
                    <a:lstStyle/>
                    <a:p>
                      <a:endParaRPr lang="zh-CN" altLang="en-US"/>
                    </a:p>
                  </a:txBody>
                  <a:tcPr/>
                </a:tc>
                <a:tc>
                  <a:txBody>
                    <a:bodyPr/>
                    <a:lstStyle/>
                    <a:p>
                      <a:pPr algn="ctr"/>
                      <a:r>
                        <a:rPr lang="zh-CN" altLang="en-US" sz="1400" dirty="0" smtClean="0"/>
                        <a:t>数值</a:t>
                      </a:r>
                      <a:endParaRPr lang="zh-CN" altLang="en-US" sz="1400" b="0" dirty="0">
                        <a:solidFill>
                          <a:schemeClr val="tx1"/>
                        </a:solidFill>
                      </a:endParaRPr>
                    </a:p>
                  </a:txBody>
                  <a:tcPr marL="91430" marR="91430" marT="45729" marB="45729" anchor="ctr"/>
                </a:tc>
                <a:tc>
                  <a:txBody>
                    <a:bodyPr/>
                    <a:lstStyle/>
                    <a:p>
                      <a:pPr algn="ctr"/>
                      <a:r>
                        <a:rPr lang="zh-CN" altLang="en-US" sz="1400" dirty="0" smtClean="0"/>
                        <a:t>电测</a:t>
                      </a:r>
                      <a:endParaRPr lang="zh-CN" altLang="en-US" sz="1400" dirty="0"/>
                    </a:p>
                  </a:txBody>
                  <a:tcPr marL="91430" marR="91430" marT="45729" marB="45729" anchor="ctr"/>
                </a:tc>
                <a:tc>
                  <a:txBody>
                    <a:bodyPr/>
                    <a:lstStyle/>
                    <a:p>
                      <a:pPr algn="ctr"/>
                      <a:r>
                        <a:rPr lang="en-US" altLang="zh-CN" sz="1400" dirty="0" smtClean="0"/>
                        <a:t>DIC</a:t>
                      </a:r>
                      <a:endParaRPr lang="zh-CN" altLang="en-US" sz="1400" dirty="0"/>
                    </a:p>
                  </a:txBody>
                  <a:tcPr marL="91430" marR="91430" marT="45729" marB="45729" anchor="ctr"/>
                </a:tc>
                <a:tc>
                  <a:txBody>
                    <a:bodyPr/>
                    <a:lstStyle/>
                    <a:p>
                      <a:pPr algn="ctr"/>
                      <a:r>
                        <a:rPr lang="zh-CN" altLang="en-US" sz="1400" dirty="0" smtClean="0"/>
                        <a:t>数值</a:t>
                      </a:r>
                      <a:endParaRPr lang="zh-CN" altLang="en-US" sz="1400" b="0" dirty="0">
                        <a:solidFill>
                          <a:schemeClr val="tx1"/>
                        </a:solidFill>
                      </a:endParaRPr>
                    </a:p>
                  </a:txBody>
                  <a:tcPr marL="91430" marR="91430" marT="45729" marB="45729" anchor="ctr"/>
                </a:tc>
                <a:tc>
                  <a:txBody>
                    <a:bodyPr/>
                    <a:lstStyle/>
                    <a:p>
                      <a:pPr algn="ctr"/>
                      <a:r>
                        <a:rPr lang="zh-CN" altLang="en-US" sz="1400" dirty="0" smtClean="0"/>
                        <a:t>电测</a:t>
                      </a:r>
                      <a:endParaRPr lang="zh-CN" altLang="en-US" sz="1400" dirty="0"/>
                    </a:p>
                  </a:txBody>
                  <a:tcPr marL="91430" marR="91430" marT="45729" marB="45729" anchor="ctr"/>
                </a:tc>
              </a:tr>
              <a:tr h="307402">
                <a:tc>
                  <a:txBody>
                    <a:bodyPr/>
                    <a:lstStyle/>
                    <a:p>
                      <a:pPr algn="ctr"/>
                      <a:r>
                        <a:rPr lang="zh-CN" altLang="en-US" sz="1400" dirty="0" smtClean="0"/>
                        <a:t>补强</a:t>
                      </a:r>
                      <a:endParaRPr lang="zh-CN" altLang="en-US" sz="1400" dirty="0"/>
                    </a:p>
                  </a:txBody>
                  <a:tcPr marL="91430" marR="91430" marT="45729" marB="45729" anchor="ctr">
                    <a:solidFill>
                      <a:schemeClr val="accent2">
                        <a:lumMod val="40000"/>
                        <a:lumOff val="60000"/>
                      </a:schemeClr>
                    </a:solidFill>
                  </a:tcPr>
                </a:tc>
                <a:tc>
                  <a:txBody>
                    <a:bodyPr/>
                    <a:lstStyle/>
                    <a:p>
                      <a:pPr algn="ctr"/>
                      <a:r>
                        <a:rPr lang="en-US" altLang="zh-CN" sz="1400" dirty="0" smtClean="0"/>
                        <a:t>3.79</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3.6</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3.1</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511</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a:t>
                      </a:r>
                      <a:endParaRPr lang="zh-CN" altLang="en-US" sz="1400" dirty="0"/>
                    </a:p>
                  </a:txBody>
                  <a:tcPr marL="91430" marR="91430" marT="45729" marB="45729" anchor="ctr">
                    <a:solidFill>
                      <a:schemeClr val="tx2">
                        <a:lumMod val="20000"/>
                        <a:lumOff val="80000"/>
                      </a:schemeClr>
                    </a:solidFill>
                  </a:tcPr>
                </a:tc>
              </a:tr>
              <a:tr h="304789">
                <a:tc>
                  <a:txBody>
                    <a:bodyPr/>
                    <a:lstStyle/>
                    <a:p>
                      <a:pPr algn="ctr"/>
                      <a:r>
                        <a:rPr lang="zh-CN" altLang="en-US" sz="1400" dirty="0" smtClean="0"/>
                        <a:t>没补强</a:t>
                      </a:r>
                      <a:endParaRPr lang="zh-CN" altLang="en-US" sz="1400" dirty="0"/>
                    </a:p>
                  </a:txBody>
                  <a:tcPr marL="91430" marR="91430" marT="45729" marB="45729" anchor="ctr">
                    <a:solidFill>
                      <a:schemeClr val="accent2">
                        <a:lumMod val="40000"/>
                        <a:lumOff val="60000"/>
                      </a:schemeClr>
                    </a:solidFill>
                  </a:tcPr>
                </a:tc>
                <a:tc>
                  <a:txBody>
                    <a:bodyPr/>
                    <a:lstStyle/>
                    <a:p>
                      <a:pPr algn="ctr"/>
                      <a:r>
                        <a:rPr lang="en-US" altLang="zh-CN" sz="1400" dirty="0" smtClean="0"/>
                        <a:t>6.3</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6.02</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5.2</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102</a:t>
                      </a:r>
                      <a:endParaRPr lang="zh-CN" altLang="en-US" sz="1400" dirty="0"/>
                    </a:p>
                  </a:txBody>
                  <a:tcPr marL="91430" marR="91430" marT="45729" marB="45729" anchor="ctr">
                    <a:solidFill>
                      <a:schemeClr val="tx2">
                        <a:lumMod val="20000"/>
                        <a:lumOff val="80000"/>
                      </a:schemeClr>
                    </a:solidFill>
                  </a:tcPr>
                </a:tc>
                <a:tc>
                  <a:txBody>
                    <a:bodyPr/>
                    <a:lstStyle/>
                    <a:p>
                      <a:pPr algn="ctr"/>
                      <a:r>
                        <a:rPr lang="en-US" altLang="zh-CN" sz="1400" dirty="0" smtClean="0"/>
                        <a:t>110</a:t>
                      </a:r>
                      <a:endParaRPr lang="zh-CN" altLang="en-US" sz="1400" dirty="0"/>
                    </a:p>
                  </a:txBody>
                  <a:tcPr marL="91430" marR="91430" marT="45729" marB="45729" anchor="ctr">
                    <a:solidFill>
                      <a:schemeClr val="tx2">
                        <a:lumMod val="20000"/>
                        <a:lumOff val="80000"/>
                      </a:schemeClr>
                    </a:solidFill>
                  </a:tcPr>
                </a:tc>
              </a:tr>
            </a:tbl>
          </a:graphicData>
        </a:graphic>
      </p:graphicFrame>
      <p:pic>
        <p:nvPicPr>
          <p:cNvPr id="86" name="Picture 5" descr="E:\Chen\Stress Concentration Around Large Opening\Simulation\ABQUS Simulation\Composite Laminate\Experiment Model_3D Shell_2Row20H6mm\Tensile Model with Rectangular Open\Buckle\Bucke Tension Mode-1 .tif"/>
          <p:cNvPicPr>
            <a:picLocks noChangeAspect="1" noChangeArrowheads="1"/>
          </p:cNvPicPr>
          <p:nvPr/>
        </p:nvPicPr>
        <p:blipFill>
          <a:blip r:embed="rId4">
            <a:extLst>
              <a:ext uri="{28A0092B-C50C-407E-A947-70E740481C1C}">
                <a14:useLocalDpi xmlns:a14="http://schemas.microsoft.com/office/drawing/2010/main" val="0"/>
              </a:ext>
            </a:extLst>
          </a:blip>
          <a:srcRect r="71024"/>
          <a:stretch>
            <a:fillRect/>
          </a:stretch>
        </p:blipFill>
        <p:spPr bwMode="auto">
          <a:xfrm>
            <a:off x="7020272" y="1694997"/>
            <a:ext cx="1381521" cy="184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矩形 3"/>
          <p:cNvSpPr>
            <a:spLocks noChangeArrowheads="1"/>
          </p:cNvSpPr>
          <p:nvPr/>
        </p:nvSpPr>
        <p:spPr bwMode="auto">
          <a:xfrm>
            <a:off x="4952906" y="153658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1400" b="1" dirty="0" smtClean="0">
                <a:latin typeface="Arial" panose="020B0604020202020204" pitchFamily="34" charset="0"/>
                <a:ea typeface="宋体" panose="02010600030101010101" pitchFamily="2" charset="-122"/>
              </a:rPr>
              <a:t>局部屈曲</a:t>
            </a:r>
            <a:endParaRPr lang="zh-CN" altLang="en-US" sz="1400" dirty="0">
              <a:latin typeface="Arial" panose="020B0604020202020204" pitchFamily="34" charset="0"/>
              <a:ea typeface="宋体" panose="02010600030101010101" pitchFamily="2" charset="-122"/>
            </a:endParaRPr>
          </a:p>
        </p:txBody>
      </p:sp>
      <p:sp>
        <p:nvSpPr>
          <p:cNvPr id="91" name="矩形 3"/>
          <p:cNvSpPr>
            <a:spLocks noChangeArrowheads="1"/>
          </p:cNvSpPr>
          <p:nvPr/>
        </p:nvSpPr>
        <p:spPr bwMode="auto">
          <a:xfrm>
            <a:off x="285443" y="2928505"/>
            <a:ext cx="3642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1400" b="1" dirty="0" smtClean="0">
                <a:latin typeface="Arial" panose="020B0604020202020204" pitchFamily="34" charset="0"/>
                <a:ea typeface="宋体" panose="02010600030101010101" pitchFamily="2" charset="-122"/>
              </a:rPr>
              <a:t>应</a:t>
            </a:r>
            <a:endParaRPr lang="en-US" altLang="zh-CN" sz="1400" b="1" dirty="0" smtClean="0">
              <a:latin typeface="Arial" panose="020B0604020202020204" pitchFamily="34" charset="0"/>
              <a:ea typeface="宋体" panose="02010600030101010101" pitchFamily="2" charset="-122"/>
            </a:endParaRPr>
          </a:p>
          <a:p>
            <a:pPr>
              <a:spcBef>
                <a:spcPct val="0"/>
              </a:spcBef>
              <a:buFontTx/>
              <a:buNone/>
            </a:pPr>
            <a:r>
              <a:rPr lang="zh-CN" altLang="en-US" sz="1400" b="1" dirty="0" smtClean="0">
                <a:latin typeface="Arial" panose="020B0604020202020204" pitchFamily="34" charset="0"/>
                <a:ea typeface="宋体" panose="02010600030101010101" pitchFamily="2" charset="-122"/>
              </a:rPr>
              <a:t>力</a:t>
            </a:r>
            <a:endParaRPr lang="en-US" altLang="zh-CN" sz="1400" b="1" dirty="0" smtClean="0">
              <a:latin typeface="Arial" panose="020B0604020202020204" pitchFamily="34" charset="0"/>
              <a:ea typeface="宋体" panose="02010600030101010101" pitchFamily="2" charset="-122"/>
            </a:endParaRPr>
          </a:p>
          <a:p>
            <a:pPr>
              <a:spcBef>
                <a:spcPct val="0"/>
              </a:spcBef>
              <a:buFontTx/>
              <a:buNone/>
            </a:pPr>
            <a:r>
              <a:rPr lang="zh-CN" altLang="en-US" sz="1400" b="1" dirty="0" smtClean="0">
                <a:latin typeface="Arial" panose="020B0604020202020204" pitchFamily="34" charset="0"/>
                <a:ea typeface="宋体" panose="02010600030101010101" pitchFamily="2" charset="-122"/>
              </a:rPr>
              <a:t>集</a:t>
            </a:r>
            <a:endParaRPr lang="en-US" altLang="zh-CN" sz="1400" b="1" dirty="0" smtClean="0">
              <a:latin typeface="Arial" panose="020B0604020202020204" pitchFamily="34" charset="0"/>
              <a:ea typeface="宋体" panose="02010600030101010101" pitchFamily="2" charset="-122"/>
            </a:endParaRPr>
          </a:p>
          <a:p>
            <a:pPr>
              <a:spcBef>
                <a:spcPct val="0"/>
              </a:spcBef>
              <a:buFontTx/>
              <a:buNone/>
            </a:pPr>
            <a:r>
              <a:rPr lang="zh-CN" altLang="en-US" sz="1400" b="1" dirty="0" smtClean="0">
                <a:latin typeface="Arial" panose="020B0604020202020204" pitchFamily="34" charset="0"/>
                <a:ea typeface="宋体" panose="02010600030101010101" pitchFamily="2" charset="-122"/>
              </a:rPr>
              <a:t>中</a:t>
            </a:r>
            <a:endParaRPr lang="en-US" altLang="zh-CN" sz="1400" b="1" dirty="0" smtClean="0">
              <a:latin typeface="Arial" panose="020B0604020202020204" pitchFamily="34" charset="0"/>
              <a:ea typeface="宋体" panose="02010600030101010101" pitchFamily="2" charset="-122"/>
            </a:endParaRPr>
          </a:p>
        </p:txBody>
      </p:sp>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1963" t="1134" r="21651" b="2614"/>
          <a:stretch/>
        </p:blipFill>
        <p:spPr>
          <a:xfrm>
            <a:off x="662476" y="4018969"/>
            <a:ext cx="1892208" cy="1267974"/>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1963" t="1134" r="20863" b="2614"/>
          <a:stretch/>
        </p:blipFill>
        <p:spPr>
          <a:xfrm>
            <a:off x="2791975" y="4018969"/>
            <a:ext cx="1892208" cy="1255036"/>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290" y="1778610"/>
            <a:ext cx="3154421" cy="2104002"/>
          </a:xfrm>
          <a:prstGeom prst="rect">
            <a:avLst/>
          </a:prstGeom>
        </p:spPr>
      </p:pic>
      <mc:AlternateContent xmlns:mc="http://schemas.openxmlformats.org/markup-compatibility/2006" xmlns:a14="http://schemas.microsoft.com/office/drawing/2010/main">
        <mc:Choice Requires="a14">
          <p:sp>
            <p:nvSpPr>
              <p:cNvPr id="29" name="圆角矩形 28"/>
              <p:cNvSpPr/>
              <p:nvPr/>
            </p:nvSpPr>
            <p:spPr>
              <a:xfrm>
                <a:off x="795640" y="5996486"/>
                <a:ext cx="4011091" cy="65204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0000"/>
                    </a:solidFill>
                  </a:rPr>
                  <a:t>圆孔开口板补强</a:t>
                </a:r>
                <a14:m>
                  <m:oMath xmlns:m="http://schemas.openxmlformats.org/officeDocument/2006/math">
                    <m:r>
                      <a:rPr lang="zh-CN" altLang="en-US" sz="1400" b="0" i="1" smtClean="0">
                        <a:solidFill>
                          <a:srgbClr val="FF0000"/>
                        </a:solidFill>
                        <a:latin typeface="Cambria Math"/>
                      </a:rPr>
                      <m:t>，</m:t>
                    </m:r>
                    <m:r>
                      <a:rPr lang="zh-CN" altLang="en-US" sz="1400" i="1">
                        <a:solidFill>
                          <a:srgbClr val="FF0000"/>
                        </a:solidFill>
                        <a:latin typeface="Cambria Math"/>
                      </a:rPr>
                      <m:t>应力集中系数</m:t>
                    </m:r>
                    <m:r>
                      <a:rPr lang="zh-CN" altLang="en-US" sz="1400" i="1" smtClean="0">
                        <a:solidFill>
                          <a:srgbClr val="FF0000"/>
                        </a:solidFill>
                        <a:latin typeface="Cambria Math"/>
                      </a:rPr>
                      <m:t>降低</m:t>
                    </m:r>
                    <m:r>
                      <a:rPr lang="en-US" altLang="zh-CN" sz="1400" b="0" i="1" smtClean="0">
                        <a:solidFill>
                          <a:srgbClr val="FF0000"/>
                        </a:solidFill>
                        <a:latin typeface="Cambria Math"/>
                      </a:rPr>
                      <m:t>35.4%</m:t>
                    </m:r>
                    <m:r>
                      <a:rPr lang="zh-CN" altLang="en-US" sz="1400" b="0" i="1" smtClean="0">
                        <a:solidFill>
                          <a:srgbClr val="FF0000"/>
                        </a:solidFill>
                        <a:latin typeface="Cambria Math"/>
                      </a:rPr>
                      <m:t>；</m:t>
                    </m:r>
                  </m:oMath>
                </a14:m>
                <a:endParaRPr lang="en-US" altLang="zh-CN" sz="1400" b="0" dirty="0" smtClean="0">
                  <a:solidFill>
                    <a:srgbClr val="FF0000"/>
                  </a:solidFill>
                </a:endParaRPr>
              </a:p>
              <a:p>
                <a:pPr algn="ctr"/>
                <a:r>
                  <a:rPr lang="zh-CN" altLang="en-US" sz="1400" dirty="0" smtClean="0">
                    <a:solidFill>
                      <a:srgbClr val="FF0000"/>
                    </a:solidFill>
                  </a:rPr>
                  <a:t>矩形孔开口板补强，应力集中系数降低了</a:t>
                </a:r>
                <a:r>
                  <a:rPr lang="en-US" altLang="zh-CN" sz="1400" dirty="0" smtClean="0">
                    <a:solidFill>
                      <a:srgbClr val="FF0000"/>
                    </a:solidFill>
                  </a:rPr>
                  <a:t>39.8%</a:t>
                </a:r>
                <a:r>
                  <a:rPr lang="zh-CN" altLang="en-US" sz="1400" dirty="0" smtClean="0">
                    <a:solidFill>
                      <a:srgbClr val="FF0000"/>
                    </a:solidFill>
                  </a:rPr>
                  <a:t>。</a:t>
                </a:r>
                <a:endParaRPr lang="zh-CN" altLang="en-US" sz="1400" dirty="0">
                  <a:solidFill>
                    <a:srgbClr val="FF0000"/>
                  </a:solidFill>
                </a:endParaRPr>
              </a:p>
            </p:txBody>
          </p:sp>
        </mc:Choice>
        <mc:Fallback xmlns="">
          <p:sp>
            <p:nvSpPr>
              <p:cNvPr id="29" name="圆角矩形 28"/>
              <p:cNvSpPr>
                <a:spLocks noRot="1" noChangeAspect="1" noMove="1" noResize="1" noEditPoints="1" noAdjustHandles="1" noChangeArrowheads="1" noChangeShapeType="1" noTextEdit="1"/>
              </p:cNvSpPr>
              <p:nvPr/>
            </p:nvSpPr>
            <p:spPr>
              <a:xfrm>
                <a:off x="795640" y="5996486"/>
                <a:ext cx="4011091" cy="652046"/>
              </a:xfrm>
              <a:prstGeom prst="roundRect">
                <a:avLst/>
              </a:prstGeom>
              <a:blipFill rotWithShape="0">
                <a:blip r:embed="rId8"/>
                <a:stretch>
                  <a:fillRect l="-906" r="-755"/>
                </a:stretch>
              </a:blipFill>
              <a:ln>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67286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a:t>
            </a:r>
            <a:r>
              <a:rPr lang="en-US" altLang="zh-CN" sz="3000" dirty="0" err="1" smtClean="0">
                <a:latin typeface="+mn-lt"/>
                <a:ea typeface="黑体" panose="02010609060101010101" pitchFamily="49" charset="-122"/>
                <a:cs typeface="Times New Roman" panose="02020603050405020304" pitchFamily="18" charset="0"/>
              </a:rPr>
              <a:t>i</a:t>
            </a:r>
            <a:r>
              <a:rPr lang="en-US" altLang="zh-CN" sz="3000" dirty="0" smtClean="0">
                <a:latin typeface="+mn-lt"/>
                <a:ea typeface="黑体" panose="02010609060101010101" pitchFamily="49" charset="-122"/>
                <a:cs typeface="Times New Roman" panose="02020603050405020304" pitchFamily="18" charset="0"/>
              </a:rPr>
              <a:t>)</a:t>
            </a:r>
          </a:p>
        </p:txBody>
      </p:sp>
      <p:sp>
        <p:nvSpPr>
          <p:cNvPr id="3" name="灯片编号占位符 2"/>
          <p:cNvSpPr>
            <a:spLocks noGrp="1"/>
          </p:cNvSpPr>
          <p:nvPr>
            <p:ph type="sldNum" sz="quarter" idx="12"/>
          </p:nvPr>
        </p:nvSpPr>
        <p:spPr/>
        <p:txBody>
          <a:bodyPr/>
          <a:lstStyle/>
          <a:p>
            <a:pPr>
              <a:defRPr/>
            </a:pPr>
            <a:fld id="{A53A9FB6-B00F-43B9-AA18-91D4AEAD3D70}" type="slidenum">
              <a:rPr lang="en-US" altLang="zh-CN" smtClean="0"/>
              <a:pPr>
                <a:defRPr/>
              </a:pPr>
              <a:t>3</a:t>
            </a:fld>
            <a:endParaRPr lang="en-US" altLang="zh-CN" dirty="0"/>
          </a:p>
        </p:txBody>
      </p:sp>
      <p:pic>
        <p:nvPicPr>
          <p:cNvPr id="20" name="图片 19" descr="C:\Users\dell\Desktop\sd.bmp"/>
          <p:cNvPicPr/>
          <p:nvPr/>
        </p:nvPicPr>
        <p:blipFill>
          <a:blip r:embed="rId3"/>
          <a:srcRect l="795" t="1746" r="891"/>
          <a:stretch>
            <a:fillRect/>
          </a:stretch>
        </p:blipFill>
        <p:spPr bwMode="auto">
          <a:xfrm>
            <a:off x="-36512" y="1177680"/>
            <a:ext cx="3021252" cy="2230355"/>
          </a:xfrm>
          <a:prstGeom prst="rect">
            <a:avLst/>
          </a:prstGeom>
          <a:noFill/>
          <a:ln w="9525">
            <a:noFill/>
            <a:miter lim="800000"/>
            <a:headEnd/>
            <a:tailEnd/>
          </a:ln>
        </p:spPr>
      </p:pic>
      <p:sp>
        <p:nvSpPr>
          <p:cNvPr id="21" name="矩形 20"/>
          <p:cNvSpPr/>
          <p:nvPr/>
        </p:nvSpPr>
        <p:spPr>
          <a:xfrm>
            <a:off x="959471" y="6369391"/>
            <a:ext cx="7225055"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cs typeface="Times New Roman" panose="02020603050405020304" pitchFamily="18" charset="0"/>
              </a:rPr>
              <a:t>开口复合材料结构</a:t>
            </a:r>
            <a:r>
              <a:rPr lang="zh-CN" altLang="en-US" dirty="0" smtClean="0">
                <a:solidFill>
                  <a:srgbClr val="FF0000"/>
                </a:solidFill>
                <a:latin typeface="Times New Roman" panose="02020603050405020304" pitchFamily="18" charset="0"/>
                <a:cs typeface="Times New Roman" panose="02020603050405020304" pitchFamily="18" charset="0"/>
              </a:rPr>
              <a:t>受载关键问题（</a:t>
            </a:r>
            <a:r>
              <a:rPr lang="en-US" altLang="zh-CN" dirty="0" smtClean="0">
                <a:solidFill>
                  <a:srgbClr val="FF0000"/>
                </a:solidFill>
                <a:latin typeface="Times New Roman" panose="02020603050405020304" pitchFamily="18" charset="0"/>
                <a:cs typeface="Times New Roman" panose="02020603050405020304" pitchFamily="18" charset="0"/>
              </a:rPr>
              <a:t>I</a:t>
            </a:r>
            <a:r>
              <a:rPr lang="zh-CN" altLang="en-US" dirty="0" smtClean="0">
                <a:solidFill>
                  <a:srgbClr val="FF0000"/>
                </a:solidFill>
                <a:latin typeface="Times New Roman" panose="02020603050405020304" pitchFamily="18" charset="0"/>
                <a:cs typeface="Times New Roman" panose="02020603050405020304" pitchFamily="18" charset="0"/>
              </a:rPr>
              <a:t>）应力集中 </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II</a:t>
            </a:r>
            <a:r>
              <a:rPr lang="zh-CN" altLang="en-US" dirty="0" smtClean="0">
                <a:solidFill>
                  <a:srgbClr val="FF0000"/>
                </a:solidFill>
                <a:latin typeface="Times New Roman" panose="02020603050405020304" pitchFamily="18" charset="0"/>
                <a:cs typeface="Times New Roman" panose="02020603050405020304" pitchFamily="18" charset="0"/>
              </a:rPr>
              <a:t>）屈曲 </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III</a:t>
            </a:r>
            <a:r>
              <a:rPr lang="zh-CN" altLang="en-US" dirty="0" smtClean="0">
                <a:solidFill>
                  <a:srgbClr val="FF0000"/>
                </a:solidFill>
                <a:latin typeface="Times New Roman" panose="02020603050405020304" pitchFamily="18" charset="0"/>
                <a:cs typeface="Times New Roman" panose="02020603050405020304" pitchFamily="18" charset="0"/>
              </a:rPr>
              <a:t>）破坏</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4"/>
          <a:srcRect l="3211" t="668" r="2296" b="1040"/>
          <a:stretch/>
        </p:blipFill>
        <p:spPr>
          <a:xfrm>
            <a:off x="-36512" y="3725059"/>
            <a:ext cx="3024336" cy="2213575"/>
          </a:xfrm>
          <a:prstGeom prst="rect">
            <a:avLst/>
          </a:prstGeom>
        </p:spPr>
      </p:pic>
      <p:pic>
        <p:nvPicPr>
          <p:cNvPr id="10" name="图片 9"/>
          <p:cNvPicPr>
            <a:picLocks noChangeAspect="1"/>
          </p:cNvPicPr>
          <p:nvPr/>
        </p:nvPicPr>
        <p:blipFill>
          <a:blip r:embed="rId5"/>
          <a:stretch>
            <a:fillRect/>
          </a:stretch>
        </p:blipFill>
        <p:spPr>
          <a:xfrm>
            <a:off x="2987824" y="3501008"/>
            <a:ext cx="3252981" cy="2486277"/>
          </a:xfrm>
          <a:prstGeom prst="rect">
            <a:avLst/>
          </a:prstGeom>
        </p:spPr>
      </p:pic>
      <p:cxnSp>
        <p:nvCxnSpPr>
          <p:cNvPr id="29" name="Straight Connector 3"/>
          <p:cNvCxnSpPr>
            <a:cxnSpLocks noChangeShapeType="1"/>
          </p:cNvCxnSpPr>
          <p:nvPr/>
        </p:nvCxnSpPr>
        <p:spPr bwMode="auto">
          <a:xfrm>
            <a:off x="2987824" y="1174813"/>
            <a:ext cx="25878" cy="232619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31" name="Straight Connector 3"/>
          <p:cNvCxnSpPr>
            <a:cxnSpLocks noChangeShapeType="1"/>
          </p:cNvCxnSpPr>
          <p:nvPr/>
        </p:nvCxnSpPr>
        <p:spPr bwMode="auto">
          <a:xfrm>
            <a:off x="6156176" y="1196752"/>
            <a:ext cx="25878" cy="232619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32" name="Straight Connector 3"/>
          <p:cNvCxnSpPr>
            <a:cxnSpLocks noChangeShapeType="1"/>
          </p:cNvCxnSpPr>
          <p:nvPr/>
        </p:nvCxnSpPr>
        <p:spPr bwMode="auto">
          <a:xfrm>
            <a:off x="6182054" y="3535248"/>
            <a:ext cx="46130" cy="2363963"/>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33" name="Straight Connector 3"/>
          <p:cNvCxnSpPr>
            <a:cxnSpLocks noChangeShapeType="1"/>
          </p:cNvCxnSpPr>
          <p:nvPr/>
        </p:nvCxnSpPr>
        <p:spPr bwMode="auto">
          <a:xfrm>
            <a:off x="3011055" y="3518720"/>
            <a:ext cx="25878" cy="232619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34" name="Straight Connector 3"/>
          <p:cNvCxnSpPr>
            <a:cxnSpLocks noChangeShapeType="1"/>
          </p:cNvCxnSpPr>
          <p:nvPr/>
        </p:nvCxnSpPr>
        <p:spPr bwMode="auto">
          <a:xfrm flipV="1">
            <a:off x="-2" y="3501008"/>
            <a:ext cx="9144002" cy="706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pic>
        <p:nvPicPr>
          <p:cNvPr id="16" name="Picture 2" descr="E:\Chen\Stress Concentration Around Large Opening\实验\第二批复合板拉伸实验-2014-3-10\picture\缩放\IMG_0397.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646" t="19600" r="14250" b="8720"/>
          <a:stretch/>
        </p:blipFill>
        <p:spPr bwMode="auto">
          <a:xfrm rot="5400000">
            <a:off x="6306502" y="4059596"/>
            <a:ext cx="1368152"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Chen\Stress Concentration Around Large Opening\实验\第二批复合板拉伸实验-2014-3-10\picture\缩放\IMG_0400.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244" t="19252" r="16657" b="9073"/>
          <a:stretch/>
        </p:blipFill>
        <p:spPr bwMode="auto">
          <a:xfrm rot="5400000">
            <a:off x="7596336" y="4046980"/>
            <a:ext cx="1368153" cy="108012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138404" y="5422270"/>
            <a:ext cx="1107996" cy="369332"/>
          </a:xfrm>
          <a:prstGeom prst="rect">
            <a:avLst/>
          </a:prstGeom>
        </p:spPr>
        <p:txBody>
          <a:bodyPr wrap="none">
            <a:spAutoFit/>
          </a:bodyPr>
          <a:lstStyle/>
          <a:p>
            <a:r>
              <a:rPr lang="zh-CN" altLang="en-US" dirty="0"/>
              <a:t>开口结构</a:t>
            </a:r>
          </a:p>
        </p:txBody>
      </p:sp>
      <p:pic>
        <p:nvPicPr>
          <p:cNvPr id="18" name="图片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28950" y="1190670"/>
            <a:ext cx="3154298" cy="223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861520" y="2564904"/>
            <a:ext cx="1371600" cy="369332"/>
          </a:xfrm>
          <a:prstGeom prst="rect">
            <a:avLst/>
          </a:prstGeom>
          <a:solidFill>
            <a:schemeClr val="bg1"/>
          </a:solidFill>
          <a:effectLst>
            <a:softEdge rad="63500"/>
          </a:effectLst>
        </p:spPr>
        <p:txBody>
          <a:bodyPr>
            <a:spAutoFit/>
          </a:bodyPr>
          <a:lstStyle/>
          <a:p>
            <a:pPr>
              <a:defRPr/>
            </a:pPr>
            <a:r>
              <a:rPr lang="en-US" altLang="zh-CN" dirty="0">
                <a:latin typeface="Arial" panose="020B0604020202020204" pitchFamily="34" charset="0"/>
              </a:rPr>
              <a:t>Automotive</a:t>
            </a:r>
            <a:endParaRPr lang="zh-CN" altLang="en-US" dirty="0">
              <a:latin typeface="Arial" panose="020B0604020202020204" pitchFamily="34" charset="0"/>
            </a:endParaRPr>
          </a:p>
        </p:txBody>
      </p:sp>
      <p:sp>
        <p:nvSpPr>
          <p:cNvPr id="23" name="矩形 22"/>
          <p:cNvSpPr/>
          <p:nvPr/>
        </p:nvSpPr>
        <p:spPr>
          <a:xfrm>
            <a:off x="8277890" y="3048966"/>
            <a:ext cx="736099" cy="369332"/>
          </a:xfrm>
          <a:prstGeom prst="rect">
            <a:avLst/>
          </a:prstGeom>
          <a:solidFill>
            <a:schemeClr val="bg1"/>
          </a:solidFill>
          <a:effectLst>
            <a:softEdge rad="63500"/>
          </a:effectLst>
        </p:spPr>
        <p:txBody>
          <a:bodyPr wrap="none">
            <a:spAutoFit/>
          </a:bodyPr>
          <a:lstStyle/>
          <a:p>
            <a:pPr>
              <a:defRPr/>
            </a:pPr>
            <a:r>
              <a:rPr lang="en-US" altLang="zh-CN" dirty="0">
                <a:latin typeface="Arial" panose="020B0604020202020204" pitchFamily="34" charset="0"/>
              </a:rPr>
              <a:t>Sport</a:t>
            </a:r>
            <a:endParaRPr lang="zh-CN" altLang="en-US" dirty="0">
              <a:latin typeface="Arial" panose="020B0604020202020204" pitchFamily="34" charset="0"/>
            </a:endParaRPr>
          </a:p>
        </p:txBody>
      </p:sp>
      <p:pic>
        <p:nvPicPr>
          <p:cNvPr id="5" name="图片 4"/>
          <p:cNvPicPr>
            <a:picLocks noChangeAspect="1"/>
          </p:cNvPicPr>
          <p:nvPr/>
        </p:nvPicPr>
        <p:blipFill rotWithShape="1">
          <a:blip r:embed="rId9">
            <a:extLst>
              <a:ext uri="{28A0092B-C50C-407E-A947-70E740481C1C}">
                <a14:useLocalDpi xmlns:a14="http://schemas.microsoft.com/office/drawing/2010/main" val="0"/>
              </a:ext>
            </a:extLst>
          </a:blip>
          <a:srcRect r="6092" b="3201"/>
          <a:stretch/>
        </p:blipFill>
        <p:spPr>
          <a:xfrm>
            <a:off x="6204293" y="1190670"/>
            <a:ext cx="2939707" cy="2244957"/>
          </a:xfrm>
          <a:prstGeom prst="rect">
            <a:avLst/>
          </a:prstGeom>
        </p:spPr>
      </p:pic>
      <p:sp>
        <p:nvSpPr>
          <p:cNvPr id="24" name="矩形 23"/>
          <p:cNvSpPr/>
          <p:nvPr/>
        </p:nvSpPr>
        <p:spPr>
          <a:xfrm>
            <a:off x="8191182" y="3070159"/>
            <a:ext cx="991235" cy="369332"/>
          </a:xfrm>
          <a:prstGeom prst="rect">
            <a:avLst/>
          </a:prstGeom>
          <a:solidFill>
            <a:schemeClr val="bg1"/>
          </a:solidFill>
          <a:effectLst>
            <a:softEdge rad="63500"/>
          </a:effectLst>
        </p:spPr>
        <p:txBody>
          <a:bodyPr wrap="square">
            <a:spAutoFit/>
          </a:bodyPr>
          <a:lstStyle/>
          <a:p>
            <a:pPr>
              <a:defRPr/>
            </a:pPr>
            <a:r>
              <a:rPr lang="en-US" altLang="zh-CN" dirty="0" smtClean="0">
                <a:latin typeface="Arial" panose="020B0604020202020204" pitchFamily="34" charset="0"/>
              </a:rPr>
              <a:t>Energy</a:t>
            </a:r>
            <a:endParaRPr lang="zh-CN"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02779"/>
            <a:ext cx="2133600" cy="457200"/>
          </a:xfrm>
        </p:spPr>
        <p:txBody>
          <a:bodyPr/>
          <a:lstStyle/>
          <a:p>
            <a:pPr>
              <a:defRPr/>
            </a:pPr>
            <a:fld id="{06C88229-2361-4A3F-BA53-4D47DBEF09B6}" type="slidenum">
              <a:rPr lang="en-US" altLang="zh-CN" smtClean="0"/>
              <a:pPr>
                <a:defRPr/>
              </a:pPr>
              <a:t>30</a:t>
            </a:fld>
            <a:endParaRPr lang="en-US" altLang="zh-CN"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4.2. </a:t>
            </a:r>
            <a:r>
              <a:rPr lang="zh-CN" altLang="en-US" sz="2200" dirty="0">
                <a:latin typeface="Arial" panose="020B0604020202020204" pitchFamily="34" charset="0"/>
                <a:ea typeface="黑体" pitchFamily="2" charset="-122"/>
                <a:cs typeface="Arial" panose="020B0604020202020204" pitchFamily="34" charset="0"/>
              </a:rPr>
              <a:t>数值模拟</a:t>
            </a:r>
            <a:r>
              <a:rPr lang="en-US" altLang="zh-CN" sz="2200" dirty="0" smtClean="0">
                <a:latin typeface="Arial" panose="020B0604020202020204" pitchFamily="34" charset="0"/>
                <a:ea typeface="黑体" pitchFamily="2" charset="-122"/>
                <a:cs typeface="Arial" panose="020B0604020202020204" pitchFamily="34" charset="0"/>
              </a:rPr>
              <a:t>-</a:t>
            </a:r>
            <a:r>
              <a:rPr lang="zh-CN" altLang="en-US" sz="2200" dirty="0" smtClean="0">
                <a:latin typeface="Arial" panose="020B0604020202020204" pitchFamily="34" charset="0"/>
                <a:ea typeface="黑体" pitchFamily="2" charset="-122"/>
                <a:cs typeface="Arial" panose="020B0604020202020204" pitchFamily="34" charset="0"/>
              </a:rPr>
              <a:t>补强优化</a:t>
            </a:r>
            <a:r>
              <a:rPr lang="en-AU" altLang="zh-CN" sz="2200" dirty="0" smtClean="0">
                <a:latin typeface="Arial" panose="020B0604020202020204" pitchFamily="34" charset="0"/>
                <a:ea typeface="黑体" pitchFamily="2" charset="-122"/>
                <a:cs typeface="Arial" panose="020B0604020202020204" pitchFamily="34" charset="0"/>
              </a:rPr>
              <a:t>(</a:t>
            </a:r>
            <a:r>
              <a:rPr lang="en-US" altLang="zh-CN" sz="2200" dirty="0" smtClean="0">
                <a:latin typeface="Arial" panose="020B0604020202020204" pitchFamily="34" charset="0"/>
                <a:ea typeface="黑体" pitchFamily="2" charset="-122"/>
                <a:cs typeface="Arial" panose="020B0604020202020204" pitchFamily="34" charset="0"/>
              </a:rPr>
              <a:t>iii</a:t>
            </a:r>
            <a:r>
              <a:rPr lang="en-AU" altLang="zh-CN" sz="2200" dirty="0" smtClean="0">
                <a:latin typeface="Arial" panose="020B0604020202020204" pitchFamily="34" charset="0"/>
                <a:ea typeface="黑体" pitchFamily="2" charset="-122"/>
                <a:cs typeface="Arial" panose="020B0604020202020204" pitchFamily="34" charset="0"/>
              </a:rPr>
              <a:t>)</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5" name="图片 4"/>
          <p:cNvPicPr>
            <a:picLocks noChangeAspect="1"/>
          </p:cNvPicPr>
          <p:nvPr/>
        </p:nvPicPr>
        <p:blipFill rotWithShape="1">
          <a:blip r:embed="rId3"/>
          <a:srcRect l="1361" t="7740" r="5531" b="17131"/>
          <a:stretch/>
        </p:blipFill>
        <p:spPr>
          <a:xfrm>
            <a:off x="6255692" y="1231977"/>
            <a:ext cx="2716487" cy="648713"/>
          </a:xfrm>
          <a:prstGeom prst="rect">
            <a:avLst/>
          </a:prstGeom>
        </p:spPr>
      </p:pic>
      <p:pic>
        <p:nvPicPr>
          <p:cNvPr id="6" name="图片 5"/>
          <p:cNvPicPr>
            <a:picLocks noChangeAspect="1"/>
          </p:cNvPicPr>
          <p:nvPr/>
        </p:nvPicPr>
        <p:blipFill rotWithShape="1">
          <a:blip r:embed="rId4"/>
          <a:srcRect l="19455" t="17534" r="19455" b="17534"/>
          <a:stretch/>
        </p:blipFill>
        <p:spPr>
          <a:xfrm>
            <a:off x="7655888" y="1991135"/>
            <a:ext cx="1160401" cy="676901"/>
          </a:xfrm>
          <a:prstGeom prst="rect">
            <a:avLst/>
          </a:prstGeom>
        </p:spPr>
      </p:pic>
      <p:pic>
        <p:nvPicPr>
          <p:cNvPr id="10" name="图片 9"/>
          <p:cNvPicPr>
            <a:picLocks noChangeAspect="1"/>
          </p:cNvPicPr>
          <p:nvPr/>
        </p:nvPicPr>
        <p:blipFill rotWithShape="1">
          <a:blip r:embed="rId5"/>
          <a:srcRect l="27765" t="12575" r="13869" b="17426"/>
          <a:stretch/>
        </p:blipFill>
        <p:spPr>
          <a:xfrm>
            <a:off x="7678688" y="2752625"/>
            <a:ext cx="1008112" cy="720081"/>
          </a:xfrm>
          <a:prstGeom prst="rect">
            <a:avLst/>
          </a:prstGeom>
        </p:spPr>
      </p:pic>
      <p:pic>
        <p:nvPicPr>
          <p:cNvPr id="13" name="图片 12"/>
          <p:cNvPicPr>
            <a:picLocks noChangeAspect="1"/>
          </p:cNvPicPr>
          <p:nvPr/>
        </p:nvPicPr>
        <p:blipFill rotWithShape="1">
          <a:blip r:embed="rId6"/>
          <a:srcRect l="11432" t="2218" r="9489" b="5920"/>
          <a:stretch/>
        </p:blipFill>
        <p:spPr>
          <a:xfrm>
            <a:off x="467544" y="1189885"/>
            <a:ext cx="1982488" cy="2418636"/>
          </a:xfrm>
          <a:prstGeom prst="rect">
            <a:avLst/>
          </a:prstGeom>
        </p:spPr>
      </p:pic>
      <p:pic>
        <p:nvPicPr>
          <p:cNvPr id="15" name="图片 14"/>
          <p:cNvPicPr>
            <a:picLocks noChangeAspect="1"/>
          </p:cNvPicPr>
          <p:nvPr/>
        </p:nvPicPr>
        <p:blipFill rotWithShape="1">
          <a:blip r:embed="rId7"/>
          <a:srcRect l="4422" t="1835" r="2737" b="2749"/>
          <a:stretch/>
        </p:blipFill>
        <p:spPr>
          <a:xfrm>
            <a:off x="528912" y="4407502"/>
            <a:ext cx="1512168" cy="1872208"/>
          </a:xfrm>
          <a:prstGeom prst="rect">
            <a:avLst/>
          </a:prstGeom>
        </p:spPr>
      </p:pic>
      <p:pic>
        <p:nvPicPr>
          <p:cNvPr id="17" name="图片 16"/>
          <p:cNvPicPr>
            <a:picLocks noChangeAspect="1"/>
          </p:cNvPicPr>
          <p:nvPr/>
        </p:nvPicPr>
        <p:blipFill rotWithShape="1">
          <a:blip r:embed="rId8"/>
          <a:srcRect l="6575" t="5723" r="6575" b="5723"/>
          <a:stretch/>
        </p:blipFill>
        <p:spPr>
          <a:xfrm>
            <a:off x="2195736" y="4407502"/>
            <a:ext cx="1544301" cy="1895277"/>
          </a:xfrm>
          <a:prstGeom prst="rect">
            <a:avLst/>
          </a:prstGeom>
        </p:spPr>
      </p:pic>
      <p:sp>
        <p:nvSpPr>
          <p:cNvPr id="18" name="矩形 17"/>
          <p:cNvSpPr/>
          <p:nvPr/>
        </p:nvSpPr>
        <p:spPr>
          <a:xfrm>
            <a:off x="528912" y="3520501"/>
            <a:ext cx="1127232" cy="738664"/>
          </a:xfrm>
          <a:prstGeom prst="rect">
            <a:avLst/>
          </a:prstGeom>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2A: 800mm </a:t>
            </a:r>
          </a:p>
          <a:p>
            <a:r>
              <a:rPr lang="en-US" altLang="zh-CN" sz="1400" kern="100" dirty="0" smtClean="0">
                <a:latin typeface="Times New Roman" panose="02020603050405020304" pitchFamily="18" charset="0"/>
                <a:ea typeface="宋体" panose="02010600030101010101" pitchFamily="2" charset="-122"/>
              </a:rPr>
              <a:t>2B: 1000mm</a:t>
            </a:r>
          </a:p>
          <a:p>
            <a:r>
              <a:rPr lang="en-US" altLang="zh-CN" sz="1400" kern="100" dirty="0" smtClean="0">
                <a:latin typeface="Times New Roman" panose="02020603050405020304" pitchFamily="18" charset="0"/>
                <a:ea typeface="宋体" panose="02010600030101010101" pitchFamily="2" charset="-122"/>
              </a:rPr>
              <a:t>2R: 300mm</a:t>
            </a:r>
            <a:endParaRPr lang="zh-CN" altLang="en-US" sz="1400" dirty="0"/>
          </a:p>
        </p:txBody>
      </p:sp>
      <p:sp>
        <p:nvSpPr>
          <p:cNvPr id="20" name="矩形 19"/>
          <p:cNvSpPr/>
          <p:nvPr/>
        </p:nvSpPr>
        <p:spPr>
          <a:xfrm>
            <a:off x="2714785" y="3694010"/>
            <a:ext cx="4366901" cy="307777"/>
          </a:xfrm>
          <a:prstGeom prst="rect">
            <a:avLst/>
          </a:prstGeom>
        </p:spPr>
        <p:txBody>
          <a:bodyPr wrap="none">
            <a:spAutoFit/>
          </a:bodyPr>
          <a:lstStyle/>
          <a:p>
            <a:r>
              <a:rPr lang="en-US" altLang="zh-CN" sz="1400" kern="100" dirty="0">
                <a:latin typeface="Times New Roman" panose="02020603050405020304" pitchFamily="18" charset="0"/>
                <a:ea typeface="宋体" panose="02010600030101010101" pitchFamily="2" charset="-122"/>
              </a:rPr>
              <a:t>a/R=1.4</a:t>
            </a:r>
            <a:r>
              <a:rPr lang="en-US" altLang="zh-CN" sz="1400" kern="100" dirty="0" smtClean="0">
                <a:latin typeface="Times New Roman" panose="02020603050405020304" pitchFamily="18" charset="0"/>
                <a:ea typeface="宋体" panose="02010600030101010101" pitchFamily="2" charset="-122"/>
              </a:rPr>
              <a:t>, b/R=1.15</a:t>
            </a:r>
            <a:r>
              <a:rPr lang="zh-CN" altLang="en-US" sz="1400" kern="100" dirty="0" smtClean="0">
                <a:latin typeface="Times New Roman" panose="02020603050405020304" pitchFamily="18" charset="0"/>
                <a:ea typeface="宋体" panose="02010600030101010101" pitchFamily="2" charset="-122"/>
              </a:rPr>
              <a:t>时，补强效果最优，强度提高</a:t>
            </a:r>
            <a:r>
              <a:rPr lang="en-US" altLang="zh-CN" sz="1400" kern="100" dirty="0" smtClean="0">
                <a:latin typeface="Times New Roman" panose="02020603050405020304" pitchFamily="18" charset="0"/>
                <a:ea typeface="宋体" panose="02010600030101010101" pitchFamily="2" charset="-122"/>
              </a:rPr>
              <a:t>18%</a:t>
            </a:r>
            <a:r>
              <a:rPr lang="zh-CN" altLang="en-US" sz="1400" kern="100" dirty="0" smtClean="0">
                <a:latin typeface="Times New Roman" panose="02020603050405020304" pitchFamily="18" charset="0"/>
                <a:ea typeface="宋体" panose="02010600030101010101" pitchFamily="2" charset="-122"/>
              </a:rPr>
              <a:t>。</a:t>
            </a:r>
            <a:endParaRPr lang="zh-CN" altLang="en-US" sz="1400" dirty="0"/>
          </a:p>
        </p:txBody>
      </p:sp>
      <p:sp>
        <p:nvSpPr>
          <p:cNvPr id="21" name="矩形 20"/>
          <p:cNvSpPr/>
          <p:nvPr/>
        </p:nvSpPr>
        <p:spPr>
          <a:xfrm>
            <a:off x="560413" y="6347027"/>
            <a:ext cx="1252266" cy="307777"/>
          </a:xfrm>
          <a:prstGeom prst="rect">
            <a:avLst/>
          </a:prstGeom>
        </p:spPr>
        <p:txBody>
          <a:bodyPr wrap="none">
            <a:spAutoFit/>
          </a:bodyPr>
          <a:lstStyle/>
          <a:p>
            <a:r>
              <a:rPr lang="zh-CN" altLang="en-US" sz="1400" kern="100" dirty="0" smtClean="0">
                <a:latin typeface="Times New Roman" panose="02020603050405020304" pitchFamily="18" charset="0"/>
                <a:ea typeface="宋体" panose="02010600030101010101" pitchFamily="2" charset="-122"/>
              </a:rPr>
              <a:t>（</a:t>
            </a:r>
            <a:r>
              <a:rPr lang="en-US" altLang="zh-CN" sz="1400" kern="100" dirty="0" smtClean="0">
                <a:latin typeface="Times New Roman" panose="02020603050405020304" pitchFamily="18" charset="0"/>
                <a:ea typeface="宋体" panose="02010600030101010101" pitchFamily="2" charset="-122"/>
              </a:rPr>
              <a:t>a</a:t>
            </a:r>
            <a:r>
              <a:rPr lang="zh-CN" altLang="en-US" sz="1400" kern="100" dirty="0" smtClean="0">
                <a:latin typeface="Times New Roman" panose="02020603050405020304" pitchFamily="18" charset="0"/>
                <a:ea typeface="宋体" panose="02010600030101010101" pitchFamily="2" charset="-122"/>
              </a:rPr>
              <a:t>）无补强 </a:t>
            </a:r>
            <a:endParaRPr lang="zh-CN" altLang="en-US" sz="1400" dirty="0"/>
          </a:p>
        </p:txBody>
      </p:sp>
      <p:sp>
        <p:nvSpPr>
          <p:cNvPr id="22" name="矩形 21"/>
          <p:cNvSpPr/>
          <p:nvPr/>
        </p:nvSpPr>
        <p:spPr>
          <a:xfrm>
            <a:off x="2088652" y="6347026"/>
            <a:ext cx="1252266" cy="307777"/>
          </a:xfrm>
          <a:prstGeom prst="rect">
            <a:avLst/>
          </a:prstGeom>
        </p:spPr>
        <p:txBody>
          <a:bodyPr wrap="none">
            <a:spAutoFit/>
          </a:bodyPr>
          <a:lstStyle/>
          <a:p>
            <a:r>
              <a:rPr lang="zh-CN" altLang="en-US" sz="1400" kern="100" dirty="0" smtClean="0">
                <a:latin typeface="Times New Roman" panose="02020603050405020304" pitchFamily="18" charset="0"/>
                <a:ea typeface="宋体" panose="02010600030101010101" pitchFamily="2" charset="-122"/>
              </a:rPr>
              <a:t>（</a:t>
            </a:r>
            <a:r>
              <a:rPr lang="en-US" altLang="zh-CN" sz="1400" kern="100" dirty="0" smtClean="0">
                <a:latin typeface="Times New Roman" panose="02020603050405020304" pitchFamily="18" charset="0"/>
                <a:ea typeface="宋体" panose="02010600030101010101" pitchFamily="2" charset="-122"/>
              </a:rPr>
              <a:t>b</a:t>
            </a:r>
            <a:r>
              <a:rPr lang="zh-CN" altLang="en-US" sz="1400" kern="100" dirty="0" smtClean="0">
                <a:latin typeface="Times New Roman" panose="02020603050405020304" pitchFamily="18" charset="0"/>
                <a:ea typeface="宋体" panose="02010600030101010101" pitchFamily="2" charset="-122"/>
              </a:rPr>
              <a:t>）有补强 </a:t>
            </a:r>
            <a:endParaRPr lang="zh-CN" altLang="en-US" sz="1400" dirty="0"/>
          </a:p>
        </p:txBody>
      </p:sp>
      <p:pic>
        <p:nvPicPr>
          <p:cNvPr id="23" name="图片 22"/>
          <p:cNvPicPr>
            <a:picLocks noChangeAspect="1"/>
          </p:cNvPicPr>
          <p:nvPr/>
        </p:nvPicPr>
        <p:blipFill rotWithShape="1">
          <a:blip r:embed="rId9"/>
          <a:srcRect l="10855" t="1087" r="11689" b="3445"/>
          <a:stretch/>
        </p:blipFill>
        <p:spPr>
          <a:xfrm>
            <a:off x="4025423" y="4104237"/>
            <a:ext cx="2032487" cy="2413577"/>
          </a:xfrm>
          <a:prstGeom prst="rect">
            <a:avLst/>
          </a:prstGeom>
        </p:spPr>
      </p:pic>
      <p:sp>
        <p:nvSpPr>
          <p:cNvPr id="25" name="矩形 24"/>
          <p:cNvSpPr/>
          <p:nvPr/>
        </p:nvSpPr>
        <p:spPr>
          <a:xfrm>
            <a:off x="3923928" y="6500914"/>
            <a:ext cx="4435830" cy="307777"/>
          </a:xfrm>
          <a:prstGeom prst="rect">
            <a:avLst/>
          </a:prstGeom>
        </p:spPr>
        <p:txBody>
          <a:bodyPr wrap="none">
            <a:spAutoFit/>
          </a:bodyPr>
          <a:lstStyle/>
          <a:p>
            <a:r>
              <a:rPr lang="en-US" altLang="zh-CN" sz="1400" kern="100" dirty="0">
                <a:latin typeface="Times New Roman" panose="02020603050405020304" pitchFamily="18" charset="0"/>
                <a:ea typeface="宋体" panose="02010600030101010101" pitchFamily="2" charset="-122"/>
              </a:rPr>
              <a:t>b=1.15n</a:t>
            </a:r>
            <a:r>
              <a:rPr lang="zh-CN" altLang="en-US" sz="1400" kern="100" dirty="0">
                <a:latin typeface="Times New Roman" panose="02020603050405020304" pitchFamily="18" charset="0"/>
                <a:ea typeface="宋体" panose="02010600030101010101" pitchFamily="2" charset="-122"/>
              </a:rPr>
              <a:t>，</a:t>
            </a:r>
            <a:r>
              <a:rPr lang="en-US" altLang="zh-CN" sz="1400" kern="100" dirty="0">
                <a:latin typeface="Times New Roman" panose="02020603050405020304" pitchFamily="18" charset="0"/>
                <a:ea typeface="宋体" panose="02010600030101010101" pitchFamily="2" charset="-122"/>
              </a:rPr>
              <a:t>a=1.15m</a:t>
            </a:r>
            <a:r>
              <a:rPr lang="zh-CN" altLang="en-US" sz="1400" kern="100" dirty="0" smtClean="0">
                <a:latin typeface="Times New Roman" panose="02020603050405020304" pitchFamily="18" charset="0"/>
                <a:ea typeface="宋体" panose="02010600030101010101" pitchFamily="2" charset="-122"/>
              </a:rPr>
              <a:t>时，补强效果最优，强度提高</a:t>
            </a:r>
            <a:r>
              <a:rPr lang="en-US" altLang="zh-CN" sz="1400" kern="100" dirty="0" smtClean="0">
                <a:latin typeface="Times New Roman" panose="02020603050405020304" pitchFamily="18" charset="0"/>
                <a:ea typeface="宋体" panose="02010600030101010101" pitchFamily="2" charset="-122"/>
              </a:rPr>
              <a:t>14%</a:t>
            </a:r>
            <a:r>
              <a:rPr lang="zh-CN" altLang="en-US" sz="1400" kern="100" dirty="0" smtClean="0">
                <a:latin typeface="Times New Roman" panose="02020603050405020304" pitchFamily="18" charset="0"/>
                <a:ea typeface="宋体" panose="02010600030101010101" pitchFamily="2" charset="-122"/>
              </a:rPr>
              <a:t>。</a:t>
            </a:r>
            <a:endParaRPr lang="zh-CN" altLang="en-US" sz="1400" dirty="0"/>
          </a:p>
        </p:txBody>
      </p:sp>
      <p:pic>
        <p:nvPicPr>
          <p:cNvPr id="26" name="图片 25"/>
          <p:cNvPicPr>
            <a:picLocks noChangeAspect="1"/>
          </p:cNvPicPr>
          <p:nvPr/>
        </p:nvPicPr>
        <p:blipFill rotWithShape="1">
          <a:blip r:embed="rId10"/>
          <a:srcRect l="8413" t="8366" r="5443" b="3983"/>
          <a:stretch/>
        </p:blipFill>
        <p:spPr>
          <a:xfrm>
            <a:off x="2906493" y="1378660"/>
            <a:ext cx="3193860" cy="2202662"/>
          </a:xfrm>
          <a:prstGeom prst="rect">
            <a:avLst/>
          </a:prstGeom>
        </p:spPr>
      </p:pic>
      <p:pic>
        <p:nvPicPr>
          <p:cNvPr id="27" name="图片 26"/>
          <p:cNvPicPr/>
          <p:nvPr/>
        </p:nvPicPr>
        <p:blipFill>
          <a:blip r:embed="rId11">
            <a:extLst>
              <a:ext uri="{28A0092B-C50C-407E-A947-70E740481C1C}">
                <a14:useLocalDpi xmlns:a14="http://schemas.microsoft.com/office/drawing/2010/main" val="0"/>
              </a:ext>
            </a:extLst>
          </a:blip>
          <a:srcRect/>
          <a:stretch>
            <a:fillRect/>
          </a:stretch>
        </p:blipFill>
        <p:spPr bwMode="auto">
          <a:xfrm>
            <a:off x="5990614" y="4259165"/>
            <a:ext cx="3153385" cy="2241749"/>
          </a:xfrm>
          <a:prstGeom prst="rect">
            <a:avLst/>
          </a:prstGeom>
          <a:noFill/>
          <a:ln>
            <a:noFill/>
          </a:ln>
        </p:spPr>
      </p:pic>
    </p:spTree>
    <p:extLst>
      <p:ext uri="{BB962C8B-B14F-4D97-AF65-F5344CB8AC3E}">
        <p14:creationId xmlns:p14="http://schemas.microsoft.com/office/powerpoint/2010/main" val="173357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4.3. </a:t>
            </a:r>
            <a:r>
              <a:rPr lang="zh-CN" altLang="en-US" sz="2200" dirty="0" smtClean="0">
                <a:latin typeface="Arial" panose="020B0604020202020204" pitchFamily="34" charset="0"/>
                <a:ea typeface="黑体" pitchFamily="2" charset="-122"/>
                <a:cs typeface="Arial" panose="020B0604020202020204" pitchFamily="34" charset="0"/>
              </a:rPr>
              <a:t>小结</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179512" y="1556792"/>
            <a:ext cx="8640960" cy="3000821"/>
          </a:xfrm>
          <a:prstGeom prst="rect">
            <a:avLst/>
          </a:prstGeom>
        </p:spPr>
        <p:txBody>
          <a:bodyPr wrap="square">
            <a:spAutoFit/>
          </a:bodyPr>
          <a:lstStyle/>
          <a:p>
            <a:pPr indent="127000">
              <a:lnSpc>
                <a:spcPct val="150000"/>
              </a:lnSpc>
              <a:spcAft>
                <a:spcPts val="0"/>
              </a:spcAft>
            </a:pPr>
            <a:r>
              <a:rPr lang="zh-CN" altLang="zh-CN" kern="100" dirty="0" smtClean="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1</a:t>
            </a:r>
            <a:r>
              <a:rPr lang="zh-CN" altLang="zh-CN" kern="100" dirty="0">
                <a:latin typeface="Times New Roman" panose="02020603050405020304" pitchFamily="18" charset="0"/>
                <a:ea typeface="宋体" panose="02010600030101010101" pitchFamily="2" charset="-122"/>
              </a:rPr>
              <a:t>）</a:t>
            </a:r>
            <a:r>
              <a:rPr lang="zh-CN" altLang="zh-CN" kern="100" dirty="0">
                <a:solidFill>
                  <a:srgbClr val="0000FF"/>
                </a:solidFill>
                <a:latin typeface="Times New Roman" panose="02020603050405020304" pitchFamily="18" charset="0"/>
                <a:ea typeface="宋体" panose="02010600030101010101" pitchFamily="2" charset="-122"/>
              </a:rPr>
              <a:t>插层补强</a:t>
            </a:r>
            <a:r>
              <a:rPr lang="zh-CN" altLang="zh-CN" kern="100" dirty="0">
                <a:latin typeface="Times New Roman" panose="02020603050405020304" pitchFamily="18" charset="0"/>
                <a:ea typeface="宋体" panose="02010600030101010101" pitchFamily="2" charset="-122"/>
              </a:rPr>
              <a:t>能够有效的降低复合材料开口层合板的应力集中系数，对开口层合板具有良好的补强效果。</a:t>
            </a:r>
          </a:p>
          <a:p>
            <a:pPr indent="127000">
              <a:lnSpc>
                <a:spcPct val="150000"/>
              </a:lnSpc>
              <a:spcAft>
                <a:spcPts val="0"/>
              </a:spcAft>
            </a:pPr>
            <a:r>
              <a:rPr lang="zh-CN" altLang="zh-CN"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2</a:t>
            </a:r>
            <a:r>
              <a:rPr lang="zh-CN" altLang="zh-CN" kern="100" dirty="0">
                <a:latin typeface="Times New Roman" panose="02020603050405020304" pitchFamily="18" charset="0"/>
                <a:ea typeface="宋体" panose="02010600030101010101" pitchFamily="2" charset="-122"/>
              </a:rPr>
              <a:t>）在开口层合板的补强优化设计中，</a:t>
            </a:r>
            <a:r>
              <a:rPr lang="zh-CN" altLang="zh-CN" kern="100" dirty="0">
                <a:solidFill>
                  <a:srgbClr val="0000FF"/>
                </a:solidFill>
                <a:latin typeface="Times New Roman" panose="02020603050405020304" pitchFamily="18" charset="0"/>
                <a:ea typeface="宋体" panose="02010600030101010101" pitchFamily="2" charset="-122"/>
              </a:rPr>
              <a:t>矩形补强片</a:t>
            </a:r>
            <a:r>
              <a:rPr lang="zh-CN" altLang="zh-CN" kern="100" dirty="0">
                <a:latin typeface="Times New Roman" panose="02020603050405020304" pitchFamily="18" charset="0"/>
                <a:ea typeface="宋体" panose="02010600030101010101" pitchFamily="2" charset="-122"/>
              </a:rPr>
              <a:t>靠近应力集中的边长对补强效果影响较小，而另一边长则决定着补强效果的大小。</a:t>
            </a:r>
          </a:p>
          <a:p>
            <a:pPr indent="127000">
              <a:lnSpc>
                <a:spcPct val="150000"/>
              </a:lnSpc>
              <a:spcAft>
                <a:spcPts val="0"/>
              </a:spcAft>
            </a:pPr>
            <a:r>
              <a:rPr lang="zh-CN" altLang="zh-CN"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3</a:t>
            </a:r>
            <a:r>
              <a:rPr lang="zh-CN" altLang="zh-CN" kern="100" dirty="0">
                <a:latin typeface="Times New Roman" panose="02020603050405020304" pitchFamily="18" charset="0"/>
                <a:ea typeface="宋体" panose="02010600030101010101" pitchFamily="2" charset="-122"/>
              </a:rPr>
              <a:t>）补强片越大，开口结构的强度越高，但</a:t>
            </a:r>
            <a:r>
              <a:rPr lang="zh-CN" altLang="zh-CN" kern="100" dirty="0">
                <a:solidFill>
                  <a:srgbClr val="0000FF"/>
                </a:solidFill>
                <a:latin typeface="Times New Roman" panose="02020603050405020304" pitchFamily="18" charset="0"/>
                <a:ea typeface="宋体" panose="02010600030101010101" pitchFamily="2" charset="-122"/>
              </a:rPr>
              <a:t>补强体积比</a:t>
            </a:r>
            <a:r>
              <a:rPr lang="zh-CN" altLang="zh-CN" kern="100" dirty="0">
                <a:latin typeface="Times New Roman" panose="02020603050405020304" pitchFamily="18" charset="0"/>
                <a:ea typeface="宋体" panose="02010600030101010101" pitchFamily="2" charset="-122"/>
              </a:rPr>
              <a:t>也越大，使得</a:t>
            </a:r>
            <a:r>
              <a:rPr lang="zh-CN" altLang="zh-CN" kern="100" dirty="0">
                <a:solidFill>
                  <a:srgbClr val="0000FF"/>
                </a:solidFill>
                <a:latin typeface="Times New Roman" panose="02020603050405020304" pitchFamily="18" charset="0"/>
                <a:ea typeface="宋体" panose="02010600030101010101" pitchFamily="2" charset="-122"/>
              </a:rPr>
              <a:t>综合补强效果</a:t>
            </a:r>
            <a:r>
              <a:rPr lang="zh-CN" altLang="zh-CN" kern="100" dirty="0">
                <a:latin typeface="Times New Roman" panose="02020603050405020304" pitchFamily="18" charset="0"/>
                <a:ea typeface="宋体" panose="02010600030101010101" pitchFamily="2" charset="-122"/>
              </a:rPr>
              <a:t>降低。结构强度提高量与补强体积比的比值是我们最应该关注的补强效果评估标准</a:t>
            </a:r>
            <a:r>
              <a:rPr lang="zh-CN" altLang="zh-CN" kern="100" dirty="0" smtClean="0">
                <a:latin typeface="Times New Roman" panose="02020603050405020304" pitchFamily="18" charset="0"/>
                <a:ea typeface="宋体" panose="02010600030101010101" pitchFamily="2" charset="-122"/>
              </a:rPr>
              <a:t>。</a:t>
            </a:r>
            <a:endParaRPr lang="zh-CN" altLang="zh-CN" kern="100" dirty="0">
              <a:latin typeface="Times New Roman" panose="02020603050405020304" pitchFamily="18" charset="0"/>
              <a:ea typeface="宋体" panose="02010600030101010101" pitchFamily="2" charset="-122"/>
            </a:endParaRPr>
          </a:p>
        </p:txBody>
      </p:sp>
      <p:sp>
        <p:nvSpPr>
          <p:cNvPr id="27" name="Slide Number Placeholder 3"/>
          <p:cNvSpPr>
            <a:spLocks noGrp="1"/>
          </p:cNvSpPr>
          <p:nvPr>
            <p:ph type="sldNum" sz="quarter" idx="12"/>
          </p:nvPr>
        </p:nvSpPr>
        <p:spPr>
          <a:xfrm>
            <a:off x="6553200" y="6302779"/>
            <a:ext cx="2133600" cy="457200"/>
          </a:xfrm>
        </p:spPr>
        <p:txBody>
          <a:bodyPr/>
          <a:lstStyle/>
          <a:p>
            <a:pPr>
              <a:defRPr/>
            </a:pPr>
            <a:r>
              <a:rPr lang="en-US" altLang="zh-CN" dirty="0" smtClean="0"/>
              <a:t>31</a:t>
            </a:r>
            <a:endParaRPr lang="en-US" altLang="zh-CN" dirty="0"/>
          </a:p>
        </p:txBody>
      </p:sp>
    </p:spTree>
    <p:extLst>
      <p:ext uri="{BB962C8B-B14F-4D97-AF65-F5344CB8AC3E}">
        <p14:creationId xmlns:p14="http://schemas.microsoft.com/office/powerpoint/2010/main" val="729446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32</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chemeClr val="bg1">
              <a:lumMod val="6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chemeClr val="bg1">
              <a:lumMod val="6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65000"/>
                  </a:schemeClr>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7664" y="4443669"/>
            <a:ext cx="606086" cy="529062"/>
            <a:chOff x="1110" y="2656"/>
            <a:chExt cx="1549" cy="1351"/>
          </a:xfrm>
          <a:solidFill>
            <a:srgbClr val="FF000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50680" y="4494005"/>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rgbClr val="FF0000"/>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波的损伤定位及大小评估</a:t>
            </a:r>
          </a:p>
        </p:txBody>
      </p:sp>
      <p:sp>
        <p:nvSpPr>
          <p:cNvPr id="231" name="Text Box 12"/>
          <p:cNvSpPr txBox="1">
            <a:spLocks noChangeArrowheads="1"/>
          </p:cNvSpPr>
          <p:nvPr/>
        </p:nvSpPr>
        <p:spPr bwMode="gray">
          <a:xfrm>
            <a:off x="854768" y="44934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p>
        </p:txBody>
      </p:sp>
      <p:sp>
        <p:nvSpPr>
          <p:cNvPr id="232" name="Line 27"/>
          <p:cNvSpPr>
            <a:spLocks noChangeShapeType="1"/>
          </p:cNvSpPr>
          <p:nvPr/>
        </p:nvSpPr>
        <p:spPr bwMode="auto">
          <a:xfrm>
            <a:off x="1298109" y="5018479"/>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38" name="Group 2"/>
          <p:cNvGrpSpPr>
            <a:grpSpLocks/>
          </p:cNvGrpSpPr>
          <p:nvPr/>
        </p:nvGrpSpPr>
        <p:grpSpPr bwMode="auto">
          <a:xfrm>
            <a:off x="704764" y="3719540"/>
            <a:ext cx="606086" cy="529062"/>
            <a:chOff x="1110" y="2656"/>
            <a:chExt cx="1549" cy="1351"/>
          </a:xfrm>
          <a:solidFill>
            <a:schemeClr val="bg1">
              <a:lumMod val="65000"/>
            </a:schemeClr>
          </a:solidFill>
        </p:grpSpPr>
        <p:sp>
          <p:nvSpPr>
            <p:cNvPr id="39"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2"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开口复合材料层合板补强优化分析</a:t>
            </a:r>
          </a:p>
        </p:txBody>
      </p:sp>
      <p:sp>
        <p:nvSpPr>
          <p:cNvPr id="43"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44"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3" name="Group 2"/>
          <p:cNvGrpSpPr>
            <a:grpSpLocks/>
          </p:cNvGrpSpPr>
          <p:nvPr/>
        </p:nvGrpSpPr>
        <p:grpSpPr bwMode="auto">
          <a:xfrm>
            <a:off x="683568" y="5230454"/>
            <a:ext cx="606086" cy="529062"/>
            <a:chOff x="1110" y="2656"/>
            <a:chExt cx="1549" cy="1351"/>
          </a:xfrm>
          <a:solidFill>
            <a:schemeClr val="bg1">
              <a:lumMod val="65000"/>
            </a:schemeClr>
          </a:solidFill>
        </p:grpSpPr>
        <p:sp>
          <p:nvSpPr>
            <p:cNvPr id="5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7" name="Text Box 11"/>
          <p:cNvSpPr txBox="1">
            <a:spLocks noChangeArrowheads="1"/>
          </p:cNvSpPr>
          <p:nvPr/>
        </p:nvSpPr>
        <p:spPr bwMode="auto">
          <a:xfrm>
            <a:off x="1426584" y="5282044"/>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58" name="Text Box 12"/>
          <p:cNvSpPr txBox="1">
            <a:spLocks noChangeArrowheads="1"/>
          </p:cNvSpPr>
          <p:nvPr/>
        </p:nvSpPr>
        <p:spPr bwMode="gray">
          <a:xfrm>
            <a:off x="830672" y="528022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p>
        </p:txBody>
      </p:sp>
      <p:sp>
        <p:nvSpPr>
          <p:cNvPr id="59" name="Line 27"/>
          <p:cNvSpPr>
            <a:spLocks noChangeShapeType="1"/>
          </p:cNvSpPr>
          <p:nvPr/>
        </p:nvSpPr>
        <p:spPr bwMode="auto">
          <a:xfrm>
            <a:off x="1274013" y="580526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54519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矩形 3"/>
          <p:cNvSpPr>
            <a:spLocks noChangeArrowheads="1"/>
          </p:cNvSpPr>
          <p:nvPr/>
        </p:nvSpPr>
        <p:spPr bwMode="auto">
          <a:xfrm>
            <a:off x="731943" y="6237312"/>
            <a:ext cx="7680113" cy="52322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8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亟需</a:t>
            </a:r>
            <a:r>
              <a:rPr lang="zh-CN" altLang="en-US" sz="28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发展针对结构损伤程度的精确检测方法</a:t>
            </a:r>
            <a:endParaRPr lang="zh-CN" altLang="en-US" sz="2800" b="1"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
        <p:nvSpPr>
          <p:cNvPr id="820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endParaRPr lang="en-AU" altLang="en-US" sz="1800">
              <a:cs typeface="Arial" charset="0"/>
            </a:endParaRPr>
          </a:p>
        </p:txBody>
      </p:sp>
      <p:sp>
        <p:nvSpPr>
          <p:cNvPr id="82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endParaRPr lang="en-AU" altLang="en-US" sz="1800">
              <a:cs typeface="Arial" charset="0"/>
            </a:endParaRPr>
          </a:p>
        </p:txBody>
      </p:sp>
      <p:sp>
        <p:nvSpPr>
          <p:cNvPr id="31" name="Rectangle 2"/>
          <p:cNvSpPr>
            <a:spLocks noGrp="1" noChangeArrowheads="1"/>
          </p:cNvSpPr>
          <p:nvPr>
            <p:ph type="title"/>
          </p:nvPr>
        </p:nvSpPr>
        <p:spPr>
          <a:xfrm>
            <a:off x="271463" y="619596"/>
            <a:ext cx="8229600" cy="865188"/>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4.2. </a:t>
            </a:r>
            <a:r>
              <a:rPr lang="zh-CN" altLang="en-US" sz="2200" dirty="0" smtClean="0">
                <a:latin typeface="Arial" panose="020B0604020202020204" pitchFamily="34" charset="0"/>
                <a:ea typeface="黑体" pitchFamily="2" charset="-122"/>
                <a:cs typeface="Arial" panose="020B0604020202020204" pitchFamily="34" charset="0"/>
              </a:rPr>
              <a:t>面临的问题</a:t>
            </a:r>
            <a:endParaRPr lang="zh-CN" altLang="en-US" sz="22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2" name="图片 1"/>
          <p:cNvPicPr>
            <a:picLocks noChangeAspect="1"/>
          </p:cNvPicPr>
          <p:nvPr/>
        </p:nvPicPr>
        <p:blipFill rotWithShape="1">
          <a:blip r:embed="rId3"/>
          <a:srcRect l="4206" t="3382" r="3303" b="2098"/>
          <a:stretch/>
        </p:blipFill>
        <p:spPr>
          <a:xfrm>
            <a:off x="539552" y="1268760"/>
            <a:ext cx="2559136" cy="2102147"/>
          </a:xfrm>
          <a:prstGeom prst="rect">
            <a:avLst/>
          </a:prstGeom>
        </p:spPr>
      </p:pic>
      <p:pic>
        <p:nvPicPr>
          <p:cNvPr id="6" name="图片 5"/>
          <p:cNvPicPr>
            <a:picLocks noChangeAspect="1"/>
          </p:cNvPicPr>
          <p:nvPr/>
        </p:nvPicPr>
        <p:blipFill rotWithShape="1">
          <a:blip r:embed="rId4"/>
          <a:srcRect l="2951" t="1652" r="6159" b="1652"/>
          <a:stretch/>
        </p:blipFill>
        <p:spPr>
          <a:xfrm>
            <a:off x="4716016" y="3662461"/>
            <a:ext cx="1944216" cy="2012835"/>
          </a:xfrm>
          <a:prstGeom prst="rect">
            <a:avLst/>
          </a:prstGeom>
        </p:spPr>
      </p:pic>
      <p:sp>
        <p:nvSpPr>
          <p:cNvPr id="3" name="矩形 2"/>
          <p:cNvSpPr/>
          <p:nvPr/>
        </p:nvSpPr>
        <p:spPr>
          <a:xfrm>
            <a:off x="271463" y="3354684"/>
            <a:ext cx="3563989" cy="307777"/>
          </a:xfrm>
          <a:prstGeom prst="rect">
            <a:avLst/>
          </a:prstGeom>
        </p:spPr>
        <p:txBody>
          <a:bodyPr wrap="none">
            <a:spAutoFit/>
          </a:bodyPr>
          <a:lstStyle/>
          <a:p>
            <a:r>
              <a:rPr lang="zh-CN" altLang="en-US" sz="1400" b="1" dirty="0"/>
              <a:t>Su ZQ, Ye </a:t>
            </a:r>
            <a:r>
              <a:rPr lang="zh-CN" altLang="en-US" sz="1400" b="1" dirty="0" smtClean="0"/>
              <a:t>L </a:t>
            </a:r>
            <a:r>
              <a:rPr lang="en-US" altLang="zh-CN" sz="1400" dirty="0"/>
              <a:t>COMPOS </a:t>
            </a:r>
            <a:r>
              <a:rPr lang="en-US" altLang="zh-CN" sz="1400" dirty="0" smtClean="0"/>
              <a:t>STRUCT, 2002(57)</a:t>
            </a:r>
            <a:endParaRPr lang="zh-CN" altLang="en-US" sz="1400" dirty="0"/>
          </a:p>
        </p:txBody>
      </p:sp>
      <p:pic>
        <p:nvPicPr>
          <p:cNvPr id="4" name="图片 3"/>
          <p:cNvPicPr>
            <a:picLocks noChangeAspect="1"/>
          </p:cNvPicPr>
          <p:nvPr/>
        </p:nvPicPr>
        <p:blipFill rotWithShape="1">
          <a:blip r:embed="rId5"/>
          <a:srcRect l="390" t="1809" r="642" b="2397"/>
          <a:stretch/>
        </p:blipFill>
        <p:spPr>
          <a:xfrm>
            <a:off x="3635896" y="1268760"/>
            <a:ext cx="5472608" cy="2088232"/>
          </a:xfrm>
          <a:prstGeom prst="rect">
            <a:avLst/>
          </a:prstGeom>
        </p:spPr>
      </p:pic>
      <p:sp>
        <p:nvSpPr>
          <p:cNvPr id="5" name="矩形 4"/>
          <p:cNvSpPr/>
          <p:nvPr/>
        </p:nvSpPr>
        <p:spPr>
          <a:xfrm>
            <a:off x="4920779" y="3356992"/>
            <a:ext cx="2717411" cy="307777"/>
          </a:xfrm>
          <a:prstGeom prst="rect">
            <a:avLst/>
          </a:prstGeom>
        </p:spPr>
        <p:txBody>
          <a:bodyPr wrap="none">
            <a:spAutoFit/>
          </a:bodyPr>
          <a:lstStyle/>
          <a:p>
            <a:r>
              <a:rPr lang="en-US" altLang="zh-CN" sz="1400" b="1" dirty="0">
                <a:solidFill>
                  <a:srgbClr val="333333"/>
                </a:solidFill>
                <a:latin typeface="Times New Roman" panose="02020603050405020304" pitchFamily="18" charset="0"/>
                <a:cs typeface="Times New Roman" panose="02020603050405020304" pitchFamily="18" charset="0"/>
              </a:rPr>
              <a:t>A. S. PUREKAR </a:t>
            </a:r>
            <a:r>
              <a:rPr lang="en-US" altLang="zh-CN" sz="1400" dirty="0" smtClean="0">
                <a:solidFill>
                  <a:srgbClr val="333333"/>
                </a:solidFill>
                <a:latin typeface="Times New Roman" panose="02020603050405020304" pitchFamily="18" charset="0"/>
                <a:cs typeface="Times New Roman" panose="02020603050405020304" pitchFamily="18" charset="0"/>
              </a:rPr>
              <a:t>JIMSS 2010(21</a:t>
            </a:r>
            <a:r>
              <a:rPr lang="en-US" altLang="zh-CN" sz="1400" dirty="0" smtClean="0">
                <a:solidFill>
                  <a:srgbClr val="333333"/>
                </a:solidFill>
                <a:latin typeface="Arial" panose="020B0604020202020204" pitchFamily="34" charset="0"/>
              </a:rPr>
              <a:t>)</a:t>
            </a:r>
            <a:endParaRPr lang="zh-CN" altLang="en-US" sz="1400" dirty="0"/>
          </a:p>
        </p:txBody>
      </p:sp>
      <p:pic>
        <p:nvPicPr>
          <p:cNvPr id="7" name="图片 6"/>
          <p:cNvPicPr>
            <a:picLocks noChangeAspect="1"/>
          </p:cNvPicPr>
          <p:nvPr/>
        </p:nvPicPr>
        <p:blipFill rotWithShape="1">
          <a:blip r:embed="rId6"/>
          <a:srcRect l="48615" t="4420" r="5771" b="6661"/>
          <a:stretch/>
        </p:blipFill>
        <p:spPr>
          <a:xfrm>
            <a:off x="6698870" y="3610405"/>
            <a:ext cx="2093378" cy="2126580"/>
          </a:xfrm>
          <a:prstGeom prst="rect">
            <a:avLst/>
          </a:prstGeom>
        </p:spPr>
      </p:pic>
      <p:sp>
        <p:nvSpPr>
          <p:cNvPr id="8" name="矩形 7"/>
          <p:cNvSpPr/>
          <p:nvPr/>
        </p:nvSpPr>
        <p:spPr>
          <a:xfrm>
            <a:off x="5347295" y="5668706"/>
            <a:ext cx="2664512" cy="307777"/>
          </a:xfrm>
          <a:prstGeom prst="rect">
            <a:avLst/>
          </a:prstGeom>
        </p:spPr>
        <p:txBody>
          <a:bodyPr wrap="none">
            <a:spAutoFit/>
          </a:bodyPr>
          <a:lstStyle/>
          <a:p>
            <a:r>
              <a:rPr lang="zh-CN" altLang="en-US" sz="1400" b="1" dirty="0" smtClean="0"/>
              <a:t>袁慎芳 </a:t>
            </a:r>
            <a:r>
              <a:rPr lang="zh-CN" altLang="en-US" sz="1400" dirty="0" smtClean="0"/>
              <a:t>复合材料学报</a:t>
            </a:r>
            <a:r>
              <a:rPr lang="en-US" altLang="zh-CN" sz="1400" dirty="0" smtClean="0"/>
              <a:t>, 2009(26)</a:t>
            </a:r>
            <a:endParaRPr lang="zh-CN" altLang="en-US" sz="1400" dirty="0"/>
          </a:p>
        </p:txBody>
      </p:sp>
      <p:pic>
        <p:nvPicPr>
          <p:cNvPr id="9" name="图片 8"/>
          <p:cNvPicPr>
            <a:picLocks noChangeAspect="1"/>
          </p:cNvPicPr>
          <p:nvPr/>
        </p:nvPicPr>
        <p:blipFill rotWithShape="1">
          <a:blip r:embed="rId7"/>
          <a:srcRect l="15305" t="1848" r="2522" b="6664"/>
          <a:stretch/>
        </p:blipFill>
        <p:spPr>
          <a:xfrm>
            <a:off x="154330" y="3633387"/>
            <a:ext cx="2248784" cy="1898974"/>
          </a:xfrm>
          <a:prstGeom prst="rect">
            <a:avLst/>
          </a:prstGeom>
        </p:spPr>
      </p:pic>
      <p:pic>
        <p:nvPicPr>
          <p:cNvPr id="10" name="图片 9"/>
          <p:cNvPicPr>
            <a:picLocks noChangeAspect="1"/>
          </p:cNvPicPr>
          <p:nvPr/>
        </p:nvPicPr>
        <p:blipFill rotWithShape="1">
          <a:blip r:embed="rId8"/>
          <a:srcRect l="5738" t="5530" r="3968" b="5530"/>
          <a:stretch/>
        </p:blipFill>
        <p:spPr>
          <a:xfrm>
            <a:off x="2463382" y="3650120"/>
            <a:ext cx="2086833" cy="1882241"/>
          </a:xfrm>
          <a:prstGeom prst="rect">
            <a:avLst/>
          </a:prstGeom>
        </p:spPr>
      </p:pic>
      <p:sp>
        <p:nvSpPr>
          <p:cNvPr id="11" name="矩形 10"/>
          <p:cNvSpPr/>
          <p:nvPr/>
        </p:nvSpPr>
        <p:spPr>
          <a:xfrm>
            <a:off x="468243" y="5602535"/>
            <a:ext cx="3771930" cy="307777"/>
          </a:xfrm>
          <a:prstGeom prst="rect">
            <a:avLst/>
          </a:prstGeom>
        </p:spPr>
        <p:txBody>
          <a:bodyPr wrap="none">
            <a:spAutoFit/>
          </a:bodyPr>
          <a:lstStyle/>
          <a:p>
            <a:r>
              <a:rPr lang="zh-CN" altLang="en-US" sz="1400" b="1" dirty="0"/>
              <a:t>Fu-</a:t>
            </a:r>
            <a:r>
              <a:rPr lang="zh-CN" altLang="en-US" sz="1400" b="1" dirty="0" smtClean="0"/>
              <a:t>KuoChang </a:t>
            </a:r>
            <a:r>
              <a:rPr lang="en-US" altLang="zh-CN" sz="1400" dirty="0"/>
              <a:t>Smart Mater. </a:t>
            </a:r>
            <a:r>
              <a:rPr lang="en-US" altLang="zh-CN" sz="1400" dirty="0" err="1"/>
              <a:t>Struct</a:t>
            </a:r>
            <a:r>
              <a:rPr lang="en-US" altLang="zh-CN" sz="1400" dirty="0" smtClean="0"/>
              <a:t>. 2004(13)</a:t>
            </a:r>
            <a:endParaRPr lang="zh-CN" altLang="en-US" sz="1400" dirty="0"/>
          </a:p>
        </p:txBody>
      </p:sp>
      <p:sp>
        <p:nvSpPr>
          <p:cNvPr id="16" name="Slide Number Placeholder 3"/>
          <p:cNvSpPr>
            <a:spLocks noGrp="1"/>
          </p:cNvSpPr>
          <p:nvPr>
            <p:ph type="sldNum" sz="quarter" idx="12"/>
          </p:nvPr>
        </p:nvSpPr>
        <p:spPr>
          <a:xfrm>
            <a:off x="6930681" y="6316489"/>
            <a:ext cx="2133600" cy="457200"/>
          </a:xfrm>
        </p:spPr>
        <p:txBody>
          <a:bodyPr/>
          <a:lstStyle/>
          <a:p>
            <a:pPr>
              <a:defRPr/>
            </a:pPr>
            <a:r>
              <a:rPr lang="en-US" altLang="zh-CN" dirty="0" smtClean="0"/>
              <a:t>33</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34</a:t>
            </a:fld>
            <a:endParaRPr lang="en-US" altLang="zh-CN"/>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5"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Arial" panose="020B0604020202020204" pitchFamily="34" charset="0"/>
                <a:ea typeface="黑体" pitchFamily="2" charset="-122"/>
                <a:cs typeface="Arial" panose="020B0604020202020204" pitchFamily="34" charset="0"/>
              </a:rPr>
              <a:t>3.3. </a:t>
            </a:r>
            <a:r>
              <a:rPr lang="zh-CN" altLang="en-US" sz="2200" dirty="0" smtClean="0">
                <a:latin typeface="Arial" panose="020B0604020202020204" pitchFamily="34" charset="0"/>
                <a:ea typeface="黑体" pitchFamily="2" charset="-122"/>
                <a:cs typeface="Arial" panose="020B0604020202020204" pitchFamily="34" charset="0"/>
              </a:rPr>
              <a:t>损伤位置和尺寸的评估方法</a:t>
            </a:r>
            <a:endParaRPr lang="en-US" altLang="zh-CN" sz="22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 name="Rectangle 2"/>
          <p:cNvSpPr>
            <a:spLocks noChangeArrowheads="1"/>
          </p:cNvSpPr>
          <p:nvPr/>
        </p:nvSpPr>
        <p:spPr bwMode="auto">
          <a:xfrm>
            <a:off x="539552" y="12687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51181986"/>
              </p:ext>
            </p:extLst>
          </p:nvPr>
        </p:nvGraphicFramePr>
        <p:xfrm>
          <a:off x="3249463" y="1253581"/>
          <a:ext cx="2645073" cy="2645073"/>
        </p:xfrm>
        <a:graphic>
          <a:graphicData uri="http://schemas.openxmlformats.org/presentationml/2006/ole">
            <mc:AlternateContent xmlns:mc="http://schemas.openxmlformats.org/markup-compatibility/2006">
              <mc:Choice xmlns:v="urn:schemas-microsoft-com:vml" Requires="v">
                <p:oleObj spid="_x0000_s86065" name="Visio" r:id="rId3" imgW="4695825" imgH="4695825" progId="Visio.Drawing.15">
                  <p:embed/>
                </p:oleObj>
              </mc:Choice>
              <mc:Fallback>
                <p:oleObj name="Visio" r:id="rId3" imgW="4695825" imgH="469582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463" y="1253581"/>
                        <a:ext cx="2645073" cy="2645073"/>
                      </a:xfrm>
                      <a:prstGeom prst="rect">
                        <a:avLst/>
                      </a:prstGeom>
                      <a:noFill/>
                    </p:spPr>
                  </p:pic>
                </p:oleObj>
              </mc:Fallback>
            </mc:AlternateContent>
          </a:graphicData>
        </a:graphic>
      </p:graphicFrame>
      <p:pic>
        <p:nvPicPr>
          <p:cNvPr id="27" name="图片 26" descr="D:\Papers of PhD\Aluminum plates damage detection\A2铝板\定位原理\One Ellipse_Theory.tif"/>
          <p:cNvPicPr/>
          <p:nvPr/>
        </p:nvPicPr>
        <p:blipFill rotWithShape="1">
          <a:blip r:embed="rId5" cstate="print">
            <a:extLst>
              <a:ext uri="{28A0092B-C50C-407E-A947-70E740481C1C}">
                <a14:useLocalDpi xmlns:a14="http://schemas.microsoft.com/office/drawing/2010/main" val="0"/>
              </a:ext>
            </a:extLst>
          </a:blip>
          <a:srcRect l="30782" t="8712" r="28838" b="11361"/>
          <a:stretch/>
        </p:blipFill>
        <p:spPr bwMode="auto">
          <a:xfrm>
            <a:off x="6209131" y="1312477"/>
            <a:ext cx="2623319" cy="2467397"/>
          </a:xfrm>
          <a:prstGeom prst="rect">
            <a:avLst/>
          </a:prstGeom>
          <a:noFill/>
          <a:ln>
            <a:noFill/>
          </a:ln>
          <a:extLst>
            <a:ext uri="{53640926-AAD7-44D8-BBD7-CCE9431645EC}">
              <a14:shadowObscured xmlns:a14="http://schemas.microsoft.com/office/drawing/2010/main"/>
            </a:ext>
          </a:extLst>
        </p:spPr>
      </p:pic>
      <p:pic>
        <p:nvPicPr>
          <p:cNvPr id="28" name="图片 27" descr="D:\Papers of PhD\Aluminum plates damage detection\A2铝板\定位原理\CircumCircle Damage Location_Theory.tif"/>
          <p:cNvPicPr/>
          <p:nvPr/>
        </p:nvPicPr>
        <p:blipFill rotWithShape="1">
          <a:blip r:embed="rId6" cstate="print">
            <a:extLst>
              <a:ext uri="{28A0092B-C50C-407E-A947-70E740481C1C}">
                <a14:useLocalDpi xmlns:a14="http://schemas.microsoft.com/office/drawing/2010/main" val="0"/>
              </a:ext>
            </a:extLst>
          </a:blip>
          <a:srcRect l="30534" t="4827" r="24477" b="11645"/>
          <a:stretch/>
        </p:blipFill>
        <p:spPr bwMode="auto">
          <a:xfrm>
            <a:off x="35496" y="4094147"/>
            <a:ext cx="2664296" cy="2448272"/>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矩形 12"/>
              <p:cNvSpPr/>
              <p:nvPr/>
            </p:nvSpPr>
            <p:spPr>
              <a:xfrm>
                <a:off x="6265902" y="3811169"/>
                <a:ext cx="2455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a:latin typeface="Cambria Math" panose="02040503050406030204" pitchFamily="18" charset="0"/>
                            </a:rPr>
                            <m:t>0</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a:latin typeface="Cambria Math" panose="02040503050406030204" pitchFamily="18" charset="0"/>
                            </a:rPr>
                            <m:t>0</m:t>
                          </m:r>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r>
                            <a:rPr lang="zh-CN" altLang="en-US" i="1" smtClean="0">
                              <a:latin typeface="Cambria Math" panose="02040503050406030204" pitchFamily="18" charset="0"/>
                            </a:rPr>
                            <m:t>∙</m:t>
                          </m:r>
                          <m:r>
                            <a:rPr lang="zh-CN" altLang="en-US" i="0">
                              <a:latin typeface="Cambria Math" panose="02040503050406030204" pitchFamily="18" charset="0"/>
                            </a:rPr>
                            <m:t>∆</m:t>
                          </m:r>
                          <m:r>
                            <a:rPr lang="zh-CN" altLang="en-US" i="1">
                              <a:latin typeface="Cambria Math" panose="02040503050406030204" pitchFamily="18" charset="0"/>
                            </a:rPr>
                            <m:t>𝑡</m:t>
                          </m:r>
                        </m:e>
                        <m:sub>
                          <m:r>
                            <a:rPr lang="zh-CN" altLang="en-US" i="1">
                              <a:latin typeface="Cambria Math" panose="02040503050406030204" pitchFamily="18" charset="0"/>
                            </a:rPr>
                            <m:t>𝑖</m:t>
                          </m:r>
                        </m:sub>
                      </m:sSub>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265902" y="3811169"/>
                <a:ext cx="2455672" cy="369332"/>
              </a:xfrm>
              <a:prstGeom prst="rect">
                <a:avLst/>
              </a:prstGeom>
              <a:blipFill rotWithShape="0">
                <a:blip r:embed="rId7"/>
                <a:stretch>
                  <a:fillRect b="-1639"/>
                </a:stretch>
              </a:blipFill>
            </p:spPr>
            <p:txBody>
              <a:bodyPr/>
              <a:lstStyle/>
              <a:p>
                <a:r>
                  <a:rPr lang="zh-CN" altLang="en-US">
                    <a:noFill/>
                  </a:rPr>
                  <a:t> </a:t>
                </a:r>
              </a:p>
            </p:txBody>
          </p:sp>
        </mc:Fallback>
      </mc:AlternateContent>
      <p:pic>
        <p:nvPicPr>
          <p:cNvPr id="29" name="图片 28" descr="D:\Papers of PhD\Aluminum plates damage detection\A2铝板\定位原理\Theory_Six Points Damage Location(Part)2.tif"/>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59830" y="4326562"/>
            <a:ext cx="2880321" cy="2215857"/>
          </a:xfrm>
          <a:prstGeom prst="rect">
            <a:avLst/>
          </a:prstGeom>
          <a:noFill/>
          <a:ln>
            <a:noFill/>
          </a:ln>
        </p:spPr>
      </p:pic>
      <p:pic>
        <p:nvPicPr>
          <p:cNvPr id="30"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785" y="1801986"/>
            <a:ext cx="2861043" cy="1488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矩形 30"/>
          <p:cNvSpPr/>
          <p:nvPr/>
        </p:nvSpPr>
        <p:spPr>
          <a:xfrm>
            <a:off x="1168136" y="3472097"/>
            <a:ext cx="1261884" cy="307777"/>
          </a:xfrm>
          <a:prstGeom prst="rect">
            <a:avLst/>
          </a:prstGeom>
        </p:spPr>
        <p:txBody>
          <a:bodyPr wrap="none">
            <a:spAutoFit/>
          </a:bodyPr>
          <a:lstStyle/>
          <a:p>
            <a:r>
              <a:rPr lang="zh-CN" altLang="en-US" sz="1400" dirty="0" smtClean="0"/>
              <a:t>信号激励接受</a:t>
            </a:r>
            <a:endParaRPr lang="zh-CN" altLang="en-US" sz="1400" dirty="0"/>
          </a:p>
        </p:txBody>
      </p:sp>
      <p:sp>
        <p:nvSpPr>
          <p:cNvPr id="32" name="矩形 31"/>
          <p:cNvSpPr/>
          <p:nvPr/>
        </p:nvSpPr>
        <p:spPr>
          <a:xfrm>
            <a:off x="611560" y="6584023"/>
            <a:ext cx="1261884" cy="307777"/>
          </a:xfrm>
          <a:prstGeom prst="rect">
            <a:avLst/>
          </a:prstGeom>
        </p:spPr>
        <p:txBody>
          <a:bodyPr wrap="none">
            <a:spAutoFit/>
          </a:bodyPr>
          <a:lstStyle/>
          <a:p>
            <a:r>
              <a:rPr lang="zh-CN" altLang="en-US" sz="1400" dirty="0" smtClean="0"/>
              <a:t>损伤附近交集</a:t>
            </a:r>
            <a:endParaRPr lang="zh-CN" altLang="en-US" sz="1400" dirty="0"/>
          </a:p>
        </p:txBody>
      </p:sp>
      <p:sp>
        <p:nvSpPr>
          <p:cNvPr id="33" name="矩形 32"/>
          <p:cNvSpPr/>
          <p:nvPr/>
        </p:nvSpPr>
        <p:spPr>
          <a:xfrm>
            <a:off x="3806021" y="6560673"/>
            <a:ext cx="1261884" cy="307777"/>
          </a:xfrm>
          <a:prstGeom prst="rect">
            <a:avLst/>
          </a:prstGeom>
        </p:spPr>
        <p:txBody>
          <a:bodyPr wrap="none">
            <a:spAutoFit/>
          </a:bodyPr>
          <a:lstStyle/>
          <a:p>
            <a:r>
              <a:rPr lang="zh-CN" altLang="en-US" sz="1400" dirty="0" smtClean="0"/>
              <a:t>交点评估损伤</a:t>
            </a:r>
            <a:endParaRPr lang="zh-CN" altLang="en-US" sz="1400" dirty="0"/>
          </a:p>
        </p:txBody>
      </p:sp>
      <p:pic>
        <p:nvPicPr>
          <p:cNvPr id="18" name="图片 17" descr="I:\Papers of PhD\Aluminum plates damage detection\Simulation\Theory_Excricle Damage loaction(Part).tif"/>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89574" y="4293096"/>
            <a:ext cx="2942875" cy="2167655"/>
          </a:xfrm>
          <a:prstGeom prst="rect">
            <a:avLst/>
          </a:prstGeom>
          <a:noFill/>
          <a:ln>
            <a:noFill/>
          </a:ln>
        </p:spPr>
      </p:pic>
      <p:sp>
        <p:nvSpPr>
          <p:cNvPr id="19" name="矩形 18"/>
          <p:cNvSpPr/>
          <p:nvPr/>
        </p:nvSpPr>
        <p:spPr>
          <a:xfrm>
            <a:off x="6553200" y="6519675"/>
            <a:ext cx="1441420" cy="307777"/>
          </a:xfrm>
          <a:prstGeom prst="rect">
            <a:avLst/>
          </a:prstGeom>
        </p:spPr>
        <p:txBody>
          <a:bodyPr wrap="none">
            <a:spAutoFit/>
          </a:bodyPr>
          <a:lstStyle/>
          <a:p>
            <a:r>
              <a:rPr lang="zh-CN" altLang="en-US" sz="1400" dirty="0" smtClean="0"/>
              <a:t>外切圆评估损伤</a:t>
            </a:r>
            <a:endParaRPr lang="zh-CN" altLang="en-US" sz="1400" dirty="0"/>
          </a:p>
        </p:txBody>
      </p:sp>
    </p:spTree>
    <p:extLst>
      <p:ext uri="{BB962C8B-B14F-4D97-AF65-F5344CB8AC3E}">
        <p14:creationId xmlns:p14="http://schemas.microsoft.com/office/powerpoint/2010/main" val="383407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35</a:t>
            </a:fld>
            <a:endParaRPr lang="en-US" altLang="zh-CN">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3.4. </a:t>
            </a:r>
            <a:r>
              <a:rPr lang="zh-CN" altLang="en-US" sz="2200" dirty="0" smtClean="0">
                <a:latin typeface="Times New Roman" panose="02020603050405020304" pitchFamily="18" charset="0"/>
                <a:ea typeface="+mn-ea"/>
                <a:cs typeface="Times New Roman" panose="02020603050405020304" pitchFamily="18" charset="0"/>
              </a:rPr>
              <a:t>数值模型</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22" name="Rectangle 5"/>
          <p:cNvSpPr>
            <a:spLocks noChangeArrowheads="1"/>
          </p:cNvSpPr>
          <p:nvPr/>
        </p:nvSpPr>
        <p:spPr bwMode="auto">
          <a:xfrm>
            <a:off x="8000796" y="363672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4" name="Rectangle 7"/>
          <p:cNvSpPr>
            <a:spLocks noChangeArrowheads="1"/>
          </p:cNvSpPr>
          <p:nvPr/>
        </p:nvSpPr>
        <p:spPr bwMode="auto">
          <a:xfrm>
            <a:off x="8100391" y="53639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6" name="Rectangle 9"/>
          <p:cNvSpPr>
            <a:spLocks noChangeArrowheads="1"/>
          </p:cNvSpPr>
          <p:nvPr/>
        </p:nvSpPr>
        <p:spPr bwMode="auto">
          <a:xfrm>
            <a:off x="8019231" y="188588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flipV="1">
            <a:off x="971599" y="279577"/>
            <a:ext cx="67551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486013361"/>
              </p:ext>
            </p:extLst>
          </p:nvPr>
        </p:nvGraphicFramePr>
        <p:xfrm>
          <a:off x="851806" y="1212909"/>
          <a:ext cx="2160240" cy="2188386"/>
        </p:xfrm>
        <a:graphic>
          <a:graphicData uri="http://schemas.openxmlformats.org/presentationml/2006/ole">
            <mc:AlternateContent xmlns:mc="http://schemas.openxmlformats.org/markup-compatibility/2006">
              <mc:Choice xmlns:v="urn:schemas-microsoft-com:vml" Requires="v">
                <p:oleObj spid="_x0000_s85094" name="Visio" r:id="rId3" imgW="6334125" imgH="6410325" progId="Visio.Drawing.15">
                  <p:embed/>
                </p:oleObj>
              </mc:Choice>
              <mc:Fallback>
                <p:oleObj name="Visio" r:id="rId3" imgW="6334125" imgH="641032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806" y="1212909"/>
                        <a:ext cx="2160240" cy="2188386"/>
                      </a:xfrm>
                      <a:prstGeom prst="rect">
                        <a:avLst/>
                      </a:prstGeom>
                      <a:noFill/>
                    </p:spPr>
                  </p:pic>
                </p:oleObj>
              </mc:Fallback>
            </mc:AlternateContent>
          </a:graphicData>
        </a:graphic>
      </p:graphicFrame>
      <p:sp>
        <p:nvSpPr>
          <p:cNvPr id="6" name="矩形 5"/>
          <p:cNvSpPr/>
          <p:nvPr/>
        </p:nvSpPr>
        <p:spPr>
          <a:xfrm>
            <a:off x="3085915" y="1572290"/>
            <a:ext cx="2834803" cy="1600438"/>
          </a:xfrm>
          <a:prstGeom prst="rect">
            <a:avLst/>
          </a:prstGeom>
        </p:spPr>
        <p:txBody>
          <a:bodyPr wrap="square">
            <a:spAutoFit/>
          </a:bodyPr>
          <a:lstStyle/>
          <a:p>
            <a:r>
              <a:rPr lang="en-US" altLang="zh-CN" sz="1400" dirty="0">
                <a:latin typeface="Times New Roman" panose="02020603050405020304" pitchFamily="18" charset="0"/>
                <a:ea typeface="+mn-ea"/>
                <a:cs typeface="Times New Roman" panose="02020603050405020304" pitchFamily="18" charset="0"/>
              </a:rPr>
              <a:t>3DCell</a:t>
            </a:r>
            <a:r>
              <a:rPr lang="zh-CN" altLang="zh-CN" sz="1400" dirty="0" smtClean="0">
                <a:latin typeface="Times New Roman" panose="02020603050405020304" pitchFamily="18" charset="0"/>
                <a:ea typeface="+mn-ea"/>
                <a:cs typeface="Times New Roman" panose="02020603050405020304" pitchFamily="18" charset="0"/>
              </a:rPr>
              <a:t>模型</a:t>
            </a:r>
            <a:r>
              <a:rPr lang="zh-CN" altLang="en-US" sz="1400" dirty="0" smtClean="0">
                <a:latin typeface="Times New Roman" panose="02020603050405020304" pitchFamily="18" charset="0"/>
                <a:ea typeface="+mn-ea"/>
                <a:cs typeface="Times New Roman" panose="02020603050405020304" pitchFamily="18" charset="0"/>
              </a:rPr>
              <a:t>；</a:t>
            </a:r>
            <a:endParaRPr lang="en-US" altLang="zh-CN" sz="1400" dirty="0" smtClean="0">
              <a:latin typeface="Times New Roman" panose="02020603050405020304" pitchFamily="18" charset="0"/>
              <a:ea typeface="+mn-ea"/>
              <a:cs typeface="Times New Roman" panose="02020603050405020304" pitchFamily="18" charset="0"/>
            </a:endParaRPr>
          </a:p>
          <a:p>
            <a:r>
              <a:rPr lang="en-US" altLang="zh-CN" sz="1400" dirty="0" smtClean="0">
                <a:latin typeface="Times New Roman" panose="02020603050405020304" pitchFamily="18" charset="0"/>
                <a:ea typeface="+mn-ea"/>
                <a:cs typeface="Times New Roman" panose="02020603050405020304" pitchFamily="18" charset="0"/>
              </a:rPr>
              <a:t>Explicit-Dynamics-Linear</a:t>
            </a:r>
            <a:r>
              <a:rPr lang="zh-CN" altLang="zh-CN" sz="1400" dirty="0" smtClean="0">
                <a:latin typeface="Times New Roman" panose="02020603050405020304" pitchFamily="18" charset="0"/>
                <a:ea typeface="+mn-ea"/>
                <a:cs typeface="Times New Roman" panose="02020603050405020304" pitchFamily="18" charset="0"/>
              </a:rPr>
              <a:t>分析类型</a:t>
            </a:r>
            <a:r>
              <a:rPr lang="zh-CN" altLang="en-US" sz="1400" dirty="0" smtClean="0">
                <a:latin typeface="Times New Roman" panose="02020603050405020304" pitchFamily="18" charset="0"/>
                <a:ea typeface="+mn-ea"/>
                <a:cs typeface="Times New Roman" panose="02020603050405020304" pitchFamily="18" charset="0"/>
              </a:rPr>
              <a:t>；</a:t>
            </a:r>
            <a:endParaRPr lang="en-US" altLang="zh-CN" sz="1400" dirty="0" smtClean="0">
              <a:latin typeface="Times New Roman" panose="02020603050405020304" pitchFamily="18" charset="0"/>
              <a:ea typeface="+mn-ea"/>
              <a:cs typeface="Times New Roman" panose="02020603050405020304" pitchFamily="18" charset="0"/>
            </a:endParaRPr>
          </a:p>
          <a:p>
            <a:r>
              <a:rPr lang="zh-CN" altLang="en-US" sz="1400" dirty="0" smtClean="0">
                <a:latin typeface="Times New Roman" panose="02020603050405020304" pitchFamily="18" charset="0"/>
                <a:ea typeface="+mn-ea"/>
                <a:cs typeface="Times New Roman" panose="02020603050405020304" pitchFamily="18" charset="0"/>
              </a:rPr>
              <a:t>中心激励</a:t>
            </a:r>
            <a:r>
              <a:rPr lang="en-US" altLang="zh-CN" sz="1400" dirty="0" smtClean="0">
                <a:latin typeface="Times New Roman" panose="02020603050405020304" pitchFamily="18" charset="0"/>
                <a:ea typeface="+mn-ea"/>
                <a:cs typeface="Times New Roman" panose="02020603050405020304" pitchFamily="18" charset="0"/>
              </a:rPr>
              <a:t>5.5</a:t>
            </a:r>
            <a:r>
              <a:rPr lang="zh-CN" altLang="en-US" sz="1400" dirty="0" smtClean="0">
                <a:latin typeface="Times New Roman" panose="02020603050405020304" pitchFamily="18" charset="0"/>
                <a:ea typeface="+mn-ea"/>
                <a:cs typeface="Times New Roman" panose="02020603050405020304" pitchFamily="18" charset="0"/>
              </a:rPr>
              <a:t>周期汉宁窗调幅信号；</a:t>
            </a:r>
            <a:endParaRPr lang="en-US" altLang="zh-CN" sz="1400" dirty="0" smtClean="0">
              <a:latin typeface="Times New Roman" panose="02020603050405020304" pitchFamily="18" charset="0"/>
              <a:ea typeface="+mn-ea"/>
              <a:cs typeface="Times New Roman" panose="02020603050405020304" pitchFamily="18" charset="0"/>
            </a:endParaRPr>
          </a:p>
          <a:p>
            <a:r>
              <a:rPr lang="zh-CN" altLang="en-US" sz="1400" dirty="0" smtClean="0">
                <a:latin typeface="Times New Roman" panose="02020603050405020304" pitchFamily="18" charset="0"/>
                <a:ea typeface="+mn-ea"/>
                <a:cs typeface="Times New Roman" panose="02020603050405020304" pitchFamily="18" charset="0"/>
              </a:rPr>
              <a:t>四周角点输出球应力信号；</a:t>
            </a:r>
            <a:endParaRPr lang="en-US" altLang="zh-CN" sz="1400" dirty="0" smtClean="0">
              <a:latin typeface="Times New Roman" panose="02020603050405020304" pitchFamily="18" charset="0"/>
              <a:ea typeface="+mn-ea"/>
              <a:cs typeface="Times New Roman" panose="02020603050405020304" pitchFamily="18" charset="0"/>
            </a:endParaRPr>
          </a:p>
          <a:p>
            <a:r>
              <a:rPr lang="en-US" altLang="zh-CN" sz="1400" dirty="0" smtClean="0">
                <a:latin typeface="Times New Roman" panose="02020603050405020304" pitchFamily="18" charset="0"/>
                <a:ea typeface="+mn-ea"/>
                <a:cs typeface="Times New Roman" panose="02020603050405020304" pitchFamily="18" charset="0"/>
              </a:rPr>
              <a:t>S4R</a:t>
            </a:r>
            <a:r>
              <a:rPr lang="zh-CN" altLang="zh-CN" sz="1400" dirty="0" smtClean="0">
                <a:latin typeface="Times New Roman" panose="02020603050405020304" pitchFamily="18" charset="0"/>
                <a:ea typeface="+mn-ea"/>
                <a:cs typeface="Times New Roman" panose="02020603050405020304" pitchFamily="18" charset="0"/>
              </a:rPr>
              <a:t>单元</a:t>
            </a:r>
            <a:r>
              <a:rPr lang="zh-CN" altLang="en-US" sz="1400" dirty="0" smtClean="0">
                <a:latin typeface="Times New Roman" panose="02020603050405020304" pitchFamily="18" charset="0"/>
                <a:ea typeface="+mn-ea"/>
                <a:cs typeface="Times New Roman" panose="02020603050405020304" pitchFamily="18" charset="0"/>
              </a:rPr>
              <a:t>类型；</a:t>
            </a:r>
            <a:endParaRPr lang="en-US" altLang="zh-CN" sz="1400" dirty="0" smtClean="0">
              <a:latin typeface="Times New Roman" panose="02020603050405020304" pitchFamily="18" charset="0"/>
              <a:ea typeface="+mn-ea"/>
              <a:cs typeface="Times New Roman" panose="02020603050405020304" pitchFamily="18" charset="0"/>
            </a:endParaRPr>
          </a:p>
          <a:p>
            <a:r>
              <a:rPr lang="zh-CN" altLang="en-US" sz="1400" dirty="0" smtClean="0">
                <a:latin typeface="Times New Roman" panose="02020603050405020304" pitchFamily="18" charset="0"/>
                <a:ea typeface="+mn-ea"/>
                <a:cs typeface="Times New Roman" panose="02020603050405020304" pitchFamily="18" charset="0"/>
              </a:rPr>
              <a:t>平均单元尺寸</a:t>
            </a:r>
            <a:r>
              <a:rPr lang="en-US" altLang="zh-CN" sz="1400" dirty="0" smtClean="0">
                <a:latin typeface="Times New Roman" panose="02020603050405020304" pitchFamily="18" charset="0"/>
                <a:ea typeface="+mn-ea"/>
                <a:cs typeface="Times New Roman" panose="02020603050405020304" pitchFamily="18" charset="0"/>
              </a:rPr>
              <a:t>0.6mm</a:t>
            </a:r>
            <a:endParaRPr lang="en-US" altLang="zh-CN" sz="1400" dirty="0">
              <a:latin typeface="Times New Roman" panose="02020603050405020304" pitchFamily="18" charset="0"/>
              <a:ea typeface="+mn-ea"/>
              <a:cs typeface="Times New Roman" panose="02020603050405020304" pitchFamily="18" charset="0"/>
            </a:endParaRPr>
          </a:p>
          <a:p>
            <a:endParaRPr lang="zh-CN" altLang="en-US" sz="1400" dirty="0">
              <a:latin typeface="Times New Roman" panose="02020603050405020304" pitchFamily="18" charset="0"/>
              <a:ea typeface="+mn-ea"/>
              <a:cs typeface="Times New Roman" panose="02020603050405020304" pitchFamily="18" charset="0"/>
            </a:endParaRPr>
          </a:p>
        </p:txBody>
      </p:sp>
      <p:pic>
        <p:nvPicPr>
          <p:cNvPr id="14" name="图片 13" descr="E:\Chen\Aluminum plates damage detection (paper)\simulation\CellModelCentralCircleExcitationLargeAreaDamage7MM(PZTMiddleElement)\Results\Signals at P0-1（B）.ti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717032"/>
            <a:ext cx="4572000" cy="2604709"/>
          </a:xfrm>
          <a:prstGeom prst="rect">
            <a:avLst/>
          </a:prstGeom>
          <a:noFill/>
          <a:ln>
            <a:noFill/>
          </a:ln>
        </p:spPr>
      </p:pic>
      <p:pic>
        <p:nvPicPr>
          <p:cNvPr id="15" name="图片 14" descr="E:\Chen\Aluminum plates damage detection (paper)\simulation\CellModelCentralCircleExcitationSmallAreaDamage7MM(PZTMiddleElement)\Results\Signals at Point-C(P0-2).ti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58243" y="3748643"/>
            <a:ext cx="4884417" cy="2622749"/>
          </a:xfrm>
          <a:prstGeom prst="rect">
            <a:avLst/>
          </a:prstGeom>
          <a:noFill/>
          <a:ln>
            <a:noFill/>
          </a:ln>
        </p:spPr>
      </p:pic>
      <p:sp>
        <p:nvSpPr>
          <p:cNvPr id="8" name="Rectangle 5"/>
          <p:cNvSpPr>
            <a:spLocks noChangeArrowheads="1"/>
          </p:cNvSpPr>
          <p:nvPr/>
        </p:nvSpPr>
        <p:spPr bwMode="auto">
          <a:xfrm>
            <a:off x="5462587" y="102824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292463007"/>
              </p:ext>
            </p:extLst>
          </p:nvPr>
        </p:nvGraphicFramePr>
        <p:xfrm>
          <a:off x="5742433" y="1185246"/>
          <a:ext cx="2181225" cy="2190750"/>
        </p:xfrm>
        <a:graphic>
          <a:graphicData uri="http://schemas.openxmlformats.org/presentationml/2006/ole">
            <mc:AlternateContent xmlns:mc="http://schemas.openxmlformats.org/markup-compatibility/2006">
              <mc:Choice xmlns:v="urn:schemas-microsoft-com:vml" Requires="v">
                <p:oleObj spid="_x0000_s85095" name="Visio" r:id="rId7" imgW="6543675" imgH="6562725" progId="Visio.Drawing.15">
                  <p:embed/>
                </p:oleObj>
              </mc:Choice>
              <mc:Fallback>
                <p:oleObj name="Visio" r:id="rId7" imgW="6543675" imgH="6562725" progId="Visio.Drawing.15">
                  <p:embed/>
                  <p:pic>
                    <p:nvPicPr>
                      <p:cNvPr id="0" name="Object 4"/>
                      <p:cNvPicPr>
                        <a:picLocks noChangeAspect="1" noChangeArrowheads="1"/>
                      </p:cNvPicPr>
                      <p:nvPr/>
                    </p:nvPicPr>
                    <p:blipFill>
                      <a:blip r:embed="rId8"/>
                      <a:srcRect/>
                      <a:stretch>
                        <a:fillRect/>
                      </a:stretch>
                    </p:blipFill>
                    <p:spPr bwMode="auto">
                      <a:xfrm>
                        <a:off x="5742433" y="1185246"/>
                        <a:ext cx="2181225" cy="219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p:nvPr/>
        </p:nvSpPr>
        <p:spPr>
          <a:xfrm>
            <a:off x="890245" y="3359604"/>
            <a:ext cx="2159566" cy="307777"/>
          </a:xfrm>
          <a:prstGeom prst="rect">
            <a:avLst/>
          </a:prstGeom>
        </p:spPr>
        <p:txBody>
          <a:bodyPr wrap="none">
            <a:spAutoFit/>
          </a:bodyPr>
          <a:lstStyle/>
          <a:p>
            <a:r>
              <a:rPr lang="zh-CN" altLang="en-US" sz="1400" dirty="0" smtClean="0">
                <a:latin typeface="Times New Roman" panose="02020603050405020304" pitchFamily="18" charset="0"/>
                <a:ea typeface="+mn-ea"/>
                <a:cs typeface="Times New Roman" panose="02020603050405020304" pitchFamily="18" charset="0"/>
              </a:rPr>
              <a:t>大区域损伤评估数值模拟</a:t>
            </a:r>
            <a:endParaRPr lang="zh-CN" altLang="en-US" sz="1400" dirty="0">
              <a:latin typeface="Times New Roman" panose="02020603050405020304" pitchFamily="18" charset="0"/>
              <a:ea typeface="+mn-ea"/>
              <a:cs typeface="Times New Roman" panose="02020603050405020304" pitchFamily="18" charset="0"/>
            </a:endParaRPr>
          </a:p>
        </p:txBody>
      </p:sp>
      <p:sp>
        <p:nvSpPr>
          <p:cNvPr id="19" name="矩形 18"/>
          <p:cNvSpPr/>
          <p:nvPr/>
        </p:nvSpPr>
        <p:spPr>
          <a:xfrm>
            <a:off x="5620668" y="3351442"/>
            <a:ext cx="2159566" cy="307777"/>
          </a:xfrm>
          <a:prstGeom prst="rect">
            <a:avLst/>
          </a:prstGeom>
        </p:spPr>
        <p:txBody>
          <a:bodyPr wrap="none">
            <a:spAutoFit/>
          </a:bodyPr>
          <a:lstStyle/>
          <a:p>
            <a:r>
              <a:rPr lang="zh-CN" altLang="en-US" sz="1400" dirty="0" smtClean="0">
                <a:latin typeface="Times New Roman" panose="02020603050405020304" pitchFamily="18" charset="0"/>
                <a:ea typeface="+mn-ea"/>
                <a:cs typeface="Times New Roman" panose="02020603050405020304" pitchFamily="18" charset="0"/>
              </a:rPr>
              <a:t>小区域损伤评估数值模拟</a:t>
            </a:r>
            <a:endParaRPr lang="zh-CN" altLang="en-US" sz="1400" dirty="0">
              <a:latin typeface="Times New Roman" panose="02020603050405020304" pitchFamily="18" charset="0"/>
              <a:ea typeface="+mn-ea"/>
              <a:cs typeface="Times New Roman" panose="02020603050405020304" pitchFamily="18" charset="0"/>
            </a:endParaRPr>
          </a:p>
        </p:txBody>
      </p:sp>
      <p:cxnSp>
        <p:nvCxnSpPr>
          <p:cNvPr id="20" name="Straight Connector 3"/>
          <p:cNvCxnSpPr>
            <a:cxnSpLocks noChangeShapeType="1"/>
          </p:cNvCxnSpPr>
          <p:nvPr/>
        </p:nvCxnSpPr>
        <p:spPr bwMode="auto">
          <a:xfrm flipH="1">
            <a:off x="4402977" y="3639226"/>
            <a:ext cx="34614" cy="3102142"/>
          </a:xfrm>
          <a:prstGeom prst="line">
            <a:avLst/>
          </a:prstGeom>
          <a:noFill/>
          <a:ln w="6350" algn="ctr">
            <a:solidFill>
              <a:srgbClr val="0000FF"/>
            </a:solidFill>
            <a:prstDash val="dashDot"/>
            <a:round/>
            <a:headEnd/>
            <a:tailEnd/>
          </a:ln>
          <a:extLst>
            <a:ext uri="{909E8E84-426E-40DD-AFC4-6F175D3DCCD1}">
              <a14:hiddenFill xmlns:a14="http://schemas.microsoft.com/office/drawing/2010/main">
                <a:noFill/>
              </a14:hiddenFill>
            </a:ext>
          </a:extLst>
        </p:spPr>
      </p:cxnSp>
      <p:sp>
        <p:nvSpPr>
          <p:cNvPr id="23" name="矩形 22"/>
          <p:cNvSpPr/>
          <p:nvPr/>
        </p:nvSpPr>
        <p:spPr>
          <a:xfrm>
            <a:off x="946527" y="6318349"/>
            <a:ext cx="2348720"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P1</a:t>
            </a:r>
            <a:r>
              <a:rPr lang="zh-CN" altLang="en-US" sz="1400" dirty="0" smtClean="0">
                <a:latin typeface="Times New Roman" panose="02020603050405020304" pitchFamily="18" charset="0"/>
                <a:ea typeface="+mn-ea"/>
                <a:cs typeface="Times New Roman" panose="02020603050405020304" pitchFamily="18" charset="0"/>
              </a:rPr>
              <a:t>处的信号进行互相关处理</a:t>
            </a:r>
            <a:endParaRPr lang="zh-CN" altLang="en-US" sz="1400" dirty="0">
              <a:latin typeface="Times New Roman" panose="02020603050405020304" pitchFamily="18" charset="0"/>
              <a:ea typeface="+mn-ea"/>
              <a:cs typeface="Times New Roman" panose="02020603050405020304" pitchFamily="18" charset="0"/>
            </a:endParaRPr>
          </a:p>
        </p:txBody>
      </p:sp>
      <p:sp>
        <p:nvSpPr>
          <p:cNvPr id="25" name="矩形 24"/>
          <p:cNvSpPr/>
          <p:nvPr/>
        </p:nvSpPr>
        <p:spPr>
          <a:xfrm>
            <a:off x="5663293" y="6341794"/>
            <a:ext cx="2348720" cy="307777"/>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P2</a:t>
            </a:r>
            <a:r>
              <a:rPr lang="zh-CN" altLang="en-US" sz="1400" dirty="0" smtClean="0">
                <a:latin typeface="Times New Roman" panose="02020603050405020304" pitchFamily="18" charset="0"/>
                <a:ea typeface="+mn-ea"/>
                <a:cs typeface="Times New Roman" panose="02020603050405020304" pitchFamily="18" charset="0"/>
              </a:rPr>
              <a:t>处的信号进行互相关处理</a:t>
            </a:r>
            <a:endParaRPr lang="zh-CN" altLang="en-US" sz="1400" dirty="0">
              <a:latin typeface="Times New Roman" panose="02020603050405020304" pitchFamily="18" charset="0"/>
              <a:ea typeface="+mn-ea"/>
              <a:cs typeface="Times New Roman" panose="02020603050405020304" pitchFamily="18" charset="0"/>
            </a:endParaRPr>
          </a:p>
        </p:txBody>
      </p:sp>
      <p:sp>
        <p:nvSpPr>
          <p:cNvPr id="27" name="矩形 26"/>
          <p:cNvSpPr/>
          <p:nvPr/>
        </p:nvSpPr>
        <p:spPr>
          <a:xfrm>
            <a:off x="3019893" y="1185973"/>
            <a:ext cx="2698175" cy="307777"/>
          </a:xfrm>
          <a:prstGeom prst="rect">
            <a:avLst/>
          </a:prstGeom>
        </p:spPr>
        <p:txBody>
          <a:bodyPr wrap="none">
            <a:spAutoFit/>
          </a:bodyPr>
          <a:lstStyle/>
          <a:p>
            <a:r>
              <a:rPr lang="zh-CN" altLang="en-US" sz="1400" b="1" dirty="0" smtClean="0">
                <a:solidFill>
                  <a:srgbClr val="FF0000"/>
                </a:solidFill>
                <a:latin typeface="Times New Roman" panose="02020603050405020304" pitchFamily="18" charset="0"/>
                <a:ea typeface="+mn-ea"/>
                <a:cs typeface="Times New Roman" panose="02020603050405020304" pitchFamily="18" charset="0"/>
              </a:rPr>
              <a:t>研究区域大小对检测结果的影响</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59458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3.4. </a:t>
            </a:r>
            <a:r>
              <a:rPr lang="zh-CN" altLang="en-US" sz="2200" dirty="0" smtClean="0">
                <a:latin typeface="Times New Roman" panose="02020603050405020304" pitchFamily="18" charset="0"/>
                <a:ea typeface="+mn-ea"/>
                <a:cs typeface="Times New Roman" panose="02020603050405020304" pitchFamily="18" charset="0"/>
              </a:rPr>
              <a:t>数值模拟结果</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22" name="Rectangle 5"/>
          <p:cNvSpPr>
            <a:spLocks noChangeArrowheads="1"/>
          </p:cNvSpPr>
          <p:nvPr/>
        </p:nvSpPr>
        <p:spPr bwMode="auto">
          <a:xfrm>
            <a:off x="8000796" y="38861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4" name="Rectangle 7"/>
          <p:cNvSpPr>
            <a:spLocks noChangeArrowheads="1"/>
          </p:cNvSpPr>
          <p:nvPr/>
        </p:nvSpPr>
        <p:spPr bwMode="auto">
          <a:xfrm>
            <a:off x="8100391" y="53639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flipV="1">
            <a:off x="971599" y="279577"/>
            <a:ext cx="67551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8" name="Rectangle 5"/>
          <p:cNvSpPr>
            <a:spLocks noChangeArrowheads="1"/>
          </p:cNvSpPr>
          <p:nvPr/>
        </p:nvSpPr>
        <p:spPr bwMode="auto">
          <a:xfrm>
            <a:off x="5462587" y="102824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pic>
        <p:nvPicPr>
          <p:cNvPr id="18" name="图片 17" descr="D:\Papers of PhD\Aluminum plates damage detection\Simulation\CellModelCentralCircleExcitationLargeAreaDamage7MM(PZTMiddleElement)\Results\Corr_Excircle_Damage Location.t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69" y="2233348"/>
            <a:ext cx="2238375" cy="1837456"/>
          </a:xfrm>
          <a:prstGeom prst="rect">
            <a:avLst/>
          </a:prstGeom>
          <a:noFill/>
          <a:ln>
            <a:noFill/>
          </a:ln>
        </p:spPr>
      </p:pic>
      <p:pic>
        <p:nvPicPr>
          <p:cNvPr id="19" name="图片 18" descr="D:\Papers of PhD\Aluminum plates damage detection\Simulation\CellModelCentralCircleExcitationLargeAreaDamage7MM(PZTMiddleElement)\Results\Corr_Excircle_Damage Location （Part）2.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9443" y="2670303"/>
            <a:ext cx="2127727" cy="1346705"/>
          </a:xfrm>
          <a:prstGeom prst="rect">
            <a:avLst/>
          </a:prstGeom>
          <a:noFill/>
          <a:ln>
            <a:noFill/>
          </a:ln>
        </p:spPr>
      </p:pic>
      <p:sp>
        <p:nvSpPr>
          <p:cNvPr id="13" name="矩形 12"/>
          <p:cNvSpPr/>
          <p:nvPr/>
        </p:nvSpPr>
        <p:spPr>
          <a:xfrm>
            <a:off x="29369" y="4176588"/>
            <a:ext cx="4182591" cy="738664"/>
          </a:xfrm>
          <a:prstGeom prst="rect">
            <a:avLst/>
          </a:prstGeom>
        </p:spPr>
        <p:txBody>
          <a:bodyPr wrap="square">
            <a:spAutoFit/>
          </a:bodyPr>
          <a:lstStyle/>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定位：</a:t>
            </a:r>
            <a:r>
              <a:rPr lang="en-US" altLang="zh-CN" sz="1400" kern="100" dirty="0" smtClean="0">
                <a:latin typeface="Times New Roman" panose="02020603050405020304" pitchFamily="18" charset="0"/>
                <a:ea typeface="+mn-ea"/>
                <a:cs typeface="Times New Roman" panose="02020603050405020304" pitchFamily="18" charset="0"/>
              </a:rPr>
              <a:t>(-</a:t>
            </a:r>
            <a:r>
              <a:rPr lang="en-US" altLang="zh-CN" sz="1400" kern="100" dirty="0">
                <a:latin typeface="Times New Roman" panose="02020603050405020304" pitchFamily="18" charset="0"/>
                <a:ea typeface="+mn-ea"/>
                <a:cs typeface="Times New Roman" panose="02020603050405020304" pitchFamily="18" charset="0"/>
              </a:rPr>
              <a:t>39.00 -</a:t>
            </a:r>
            <a:r>
              <a:rPr lang="en-US" altLang="zh-CN" sz="1400" kern="100" dirty="0" smtClean="0">
                <a:latin typeface="Times New Roman" panose="02020603050405020304" pitchFamily="18" charset="0"/>
                <a:ea typeface="+mn-ea"/>
                <a:cs typeface="Times New Roman" panose="02020603050405020304" pitchFamily="18" charset="0"/>
              </a:rPr>
              <a:t>116.20)   </a:t>
            </a:r>
            <a:r>
              <a:rPr lang="zh-CN" altLang="zh-CN" sz="1400" kern="100" dirty="0">
                <a:latin typeface="Times New Roman" panose="02020603050405020304" pitchFamily="18" charset="0"/>
                <a:ea typeface="+mn-ea"/>
                <a:cs typeface="Times New Roman" panose="02020603050405020304" pitchFamily="18" charset="0"/>
              </a:rPr>
              <a:t>偏离实际位置</a:t>
            </a:r>
            <a:r>
              <a:rPr lang="en-US" altLang="zh-CN" sz="1400" kern="100" dirty="0" smtClean="0">
                <a:latin typeface="Times New Roman" panose="02020603050405020304" pitchFamily="18" charset="0"/>
                <a:ea typeface="+mn-ea"/>
                <a:cs typeface="Times New Roman" panose="02020603050405020304" pitchFamily="18" charset="0"/>
              </a:rPr>
              <a:t>3.93mm              </a:t>
            </a:r>
            <a:endParaRPr lang="zh-CN" altLang="zh-CN" sz="1400" kern="100" dirty="0">
              <a:latin typeface="Times New Roman" panose="02020603050405020304" pitchFamily="18" charset="0"/>
              <a:ea typeface="+mn-ea"/>
              <a:cs typeface="Times New Roman" panose="02020603050405020304" pitchFamily="18" charset="0"/>
            </a:endParaRPr>
          </a:p>
          <a:p>
            <a:pPr algn="just">
              <a:spcAft>
                <a:spcPts val="0"/>
              </a:spcAft>
            </a:pPr>
            <a:r>
              <a:rPr lang="zh-CN" altLang="en-US" sz="1400" kern="100" dirty="0" smtClean="0">
                <a:latin typeface="Times New Roman" panose="02020603050405020304" pitchFamily="18" charset="0"/>
                <a:ea typeface="+mn-ea"/>
                <a:cs typeface="Times New Roman" panose="02020603050405020304" pitchFamily="18" charset="0"/>
              </a:rPr>
              <a:t>大小评估</a:t>
            </a:r>
            <a:r>
              <a:rPr lang="zh-CN" altLang="zh-CN" sz="1400" kern="100" dirty="0" smtClean="0">
                <a:latin typeface="Times New Roman" panose="02020603050405020304" pitchFamily="18" charset="0"/>
                <a:ea typeface="+mn-ea"/>
                <a:cs typeface="Times New Roman" panose="02020603050405020304" pitchFamily="18" charset="0"/>
              </a:rPr>
              <a:t>： </a:t>
            </a:r>
            <a:r>
              <a:rPr lang="zh-CN" altLang="zh-CN" sz="1400" kern="100" dirty="0">
                <a:latin typeface="Times New Roman" panose="02020603050405020304" pitchFamily="18" charset="0"/>
                <a:ea typeface="+mn-ea"/>
                <a:cs typeface="Times New Roman" panose="02020603050405020304" pitchFamily="18" charset="0"/>
              </a:rPr>
              <a:t>Ф </a:t>
            </a:r>
            <a:r>
              <a:rPr lang="en-US" altLang="zh-CN" sz="1400" kern="100" dirty="0" smtClean="0">
                <a:latin typeface="Times New Roman" panose="02020603050405020304" pitchFamily="18" charset="0"/>
                <a:ea typeface="+mn-ea"/>
                <a:cs typeface="Times New Roman" panose="02020603050405020304" pitchFamily="18" charset="0"/>
              </a:rPr>
              <a:t>3.86mm    </a:t>
            </a:r>
            <a:r>
              <a:rPr lang="zh-CN" altLang="zh-CN" sz="1400" kern="100" dirty="0" smtClean="0">
                <a:latin typeface="Times New Roman" panose="02020603050405020304" pitchFamily="18" charset="0"/>
                <a:ea typeface="+mn-ea"/>
                <a:cs typeface="Times New Roman" panose="02020603050405020304" pitchFamily="18" charset="0"/>
              </a:rPr>
              <a:t>误差</a:t>
            </a:r>
            <a:r>
              <a:rPr lang="en-US" altLang="zh-CN" sz="1400" kern="100" dirty="0" smtClean="0">
                <a:latin typeface="Times New Roman" panose="02020603050405020304" pitchFamily="18" charset="0"/>
                <a:ea typeface="+mn-ea"/>
                <a:cs typeface="Times New Roman" panose="02020603050405020304" pitchFamily="18" charset="0"/>
              </a:rPr>
              <a:t>-</a:t>
            </a:r>
            <a:r>
              <a:rPr lang="en-US" altLang="zh-CN" sz="1400" kern="100" dirty="0">
                <a:latin typeface="Times New Roman" panose="02020603050405020304" pitchFamily="18" charset="0"/>
                <a:ea typeface="+mn-ea"/>
                <a:cs typeface="Times New Roman" panose="02020603050405020304" pitchFamily="18" charset="0"/>
              </a:rPr>
              <a:t>44.9%    </a:t>
            </a:r>
            <a:r>
              <a:rPr lang="en-US" altLang="zh-CN" sz="1400" kern="100" dirty="0" smtClean="0">
                <a:latin typeface="Times New Roman" panose="02020603050405020304" pitchFamily="18" charset="0"/>
                <a:ea typeface="+mn-ea"/>
                <a:cs typeface="Times New Roman" panose="02020603050405020304" pitchFamily="18" charset="0"/>
              </a:rPr>
              <a:t> </a:t>
            </a:r>
          </a:p>
          <a:p>
            <a:pPr algn="just">
              <a:spcAft>
                <a:spcPts val="0"/>
              </a:spcAft>
            </a:pPr>
            <a:r>
              <a:rPr lang="zh-CN" altLang="en-US" sz="1400" kern="100" dirty="0" smtClean="0">
                <a:latin typeface="Times New Roman" panose="02020603050405020304" pitchFamily="18" charset="0"/>
                <a:ea typeface="+mn-ea"/>
                <a:cs typeface="Times New Roman" panose="02020603050405020304" pitchFamily="18" charset="0"/>
              </a:rPr>
              <a:t>真实大小：</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smtClean="0">
                <a:latin typeface="Times New Roman" panose="02020603050405020304" pitchFamily="18" charset="0"/>
                <a:ea typeface="+mn-ea"/>
                <a:cs typeface="Times New Roman" panose="02020603050405020304" pitchFamily="18" charset="0"/>
              </a:rPr>
              <a:t>7mm</a:t>
            </a:r>
            <a:r>
              <a:rPr lang="en-US" altLang="zh-CN" sz="1400" kern="100" dirty="0">
                <a:latin typeface="Times New Roman" panose="02020603050405020304" pitchFamily="18" charset="0"/>
                <a:ea typeface="+mn-ea"/>
                <a:cs typeface="Times New Roman" panose="02020603050405020304" pitchFamily="18" charset="0"/>
              </a:rPr>
              <a:t>	</a:t>
            </a:r>
            <a:endParaRPr lang="zh-CN" altLang="zh-CN" sz="1400" kern="100" dirty="0">
              <a:effectLst/>
              <a:latin typeface="Times New Roman" panose="02020603050405020304" pitchFamily="18" charset="0"/>
              <a:ea typeface="+mn-ea"/>
              <a:cs typeface="Times New Roman" panose="02020603050405020304" pitchFamily="18" charset="0"/>
            </a:endParaRPr>
          </a:p>
        </p:txBody>
      </p:sp>
      <p:sp>
        <p:nvSpPr>
          <p:cNvPr id="20" name="Rectangle 3"/>
          <p:cNvSpPr>
            <a:spLocks noChangeArrowheads="1"/>
          </p:cNvSpPr>
          <p:nvPr/>
        </p:nvSpPr>
        <p:spPr bwMode="auto">
          <a:xfrm>
            <a:off x="0" y="69592"/>
            <a:ext cx="20390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 </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p:cNvSpPr/>
              <p:nvPr/>
            </p:nvSpPr>
            <p:spPr>
              <a:xfrm>
                <a:off x="264815" y="1708601"/>
                <a:ext cx="3094117" cy="369332"/>
              </a:xfrm>
              <a:prstGeom prst="rect">
                <a:avLst/>
              </a:prstGeom>
            </p:spPr>
            <p:txBody>
              <a:bodyPr wrap="none">
                <a:spAutoFit/>
              </a:bodyPr>
              <a:lstStyle/>
              <a:p>
                <a:r>
                  <a:rPr lang="el-GR" altLang="zh-CN" dirty="0" smtClean="0">
                    <a:latin typeface="Times New Roman" panose="02020603050405020304" pitchFamily="18" charset="0"/>
                    <a:ea typeface="+mn-ea"/>
                    <a:cs typeface="Times New Roman" panose="02020603050405020304" pitchFamily="18" charset="0"/>
                  </a:rPr>
                  <a:t>Δ</a:t>
                </a:r>
                <a:r>
                  <a:rPr lang="en-US" altLang="zh-CN" dirty="0" smtClean="0">
                    <a:latin typeface="Times New Roman" panose="02020603050405020304" pitchFamily="18" charset="0"/>
                    <a:ea typeface="+mn-ea"/>
                    <a:cs typeface="Times New Roman" panose="02020603050405020304" pitchFamily="18" charset="0"/>
                  </a:rPr>
                  <a:t>t (43.70  35.90  3.72 16.96)</a:t>
                </a:r>
                <a14:m>
                  <m:oMath xmlns:m="http://schemas.openxmlformats.org/officeDocument/2006/math">
                    <m:r>
                      <a:rPr lang="zh-CN" altLang="en-US" i="1" smtClean="0">
                        <a:latin typeface="Cambria Math" panose="02040503050406030204" pitchFamily="18" charset="0"/>
                        <a:ea typeface="+mn-ea"/>
                        <a:cs typeface="Times New Roman" panose="02020603050405020304" pitchFamily="18" charset="0"/>
                      </a:rPr>
                      <m:t>𝜇</m:t>
                    </m:r>
                    <m:r>
                      <a:rPr lang="en-US" altLang="zh-CN" b="0" i="1" smtClean="0">
                        <a:latin typeface="Cambria Math" panose="02040503050406030204" pitchFamily="18" charset="0"/>
                        <a:ea typeface="+mn-ea"/>
                        <a:cs typeface="Times New Roman" panose="02020603050405020304" pitchFamily="18" charset="0"/>
                      </a:rPr>
                      <m:t>𝑠</m:t>
                    </m:r>
                  </m:oMath>
                </a14:m>
                <a:endParaRPr lang="zh-CN" altLang="en-US" dirty="0">
                  <a:latin typeface="Times New Roman" panose="02020603050405020304" pitchFamily="18" charset="0"/>
                  <a:ea typeface="+mn-ea"/>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264815" y="1708601"/>
                <a:ext cx="3094117" cy="369332"/>
              </a:xfrm>
              <a:prstGeom prst="rect">
                <a:avLst/>
              </a:prstGeom>
              <a:blipFill rotWithShape="0">
                <a:blip r:embed="rId4"/>
                <a:stretch>
                  <a:fillRect l="-1575" t="-8197" b="-24590"/>
                </a:stretch>
              </a:blipFill>
            </p:spPr>
            <p:txBody>
              <a:bodyPr/>
              <a:lstStyle/>
              <a:p>
                <a:r>
                  <a:rPr lang="zh-CN" altLang="en-US">
                    <a:noFill/>
                  </a:rPr>
                  <a:t> </a:t>
                </a:r>
              </a:p>
            </p:txBody>
          </p:sp>
        </mc:Fallback>
      </mc:AlternateContent>
      <p:pic>
        <p:nvPicPr>
          <p:cNvPr id="27" name="图片 26" descr="D:\Papers of PhD\Aluminum plates damage detection\Simulation\CellModelCentralCircleExcitationSmallAreaDamage7MM(PZTMiddleElement)\Results\Corr._Excircle_Damage Detection.tif"/>
          <p:cNvPicPr/>
          <p:nvPr/>
        </p:nvPicPr>
        <p:blipFill rotWithShape="1">
          <a:blip r:embed="rId5" cstate="print">
            <a:extLst>
              <a:ext uri="{28A0092B-C50C-407E-A947-70E740481C1C}">
                <a14:useLocalDpi xmlns:a14="http://schemas.microsoft.com/office/drawing/2010/main" val="0"/>
              </a:ext>
            </a:extLst>
          </a:blip>
          <a:srcRect l="4528" t="3733" r="24245" b="1596"/>
          <a:stretch/>
        </p:blipFill>
        <p:spPr bwMode="auto">
          <a:xfrm>
            <a:off x="4630541" y="2348049"/>
            <a:ext cx="1991360" cy="1722755"/>
          </a:xfrm>
          <a:prstGeom prst="rect">
            <a:avLst/>
          </a:prstGeom>
          <a:noFill/>
          <a:ln>
            <a:noFill/>
          </a:ln>
          <a:extLst>
            <a:ext uri="{53640926-AAD7-44D8-BBD7-CCE9431645EC}">
              <a14:shadowObscured xmlns:a14="http://schemas.microsoft.com/office/drawing/2010/main"/>
            </a:ext>
          </a:extLst>
        </p:spPr>
      </p:pic>
      <p:sp>
        <p:nvSpPr>
          <p:cNvPr id="23" name="矩形 22"/>
          <p:cNvSpPr/>
          <p:nvPr/>
        </p:nvSpPr>
        <p:spPr>
          <a:xfrm>
            <a:off x="4564638" y="4202504"/>
            <a:ext cx="4572000" cy="738664"/>
          </a:xfrm>
          <a:prstGeom prst="rect">
            <a:avLst/>
          </a:prstGeom>
        </p:spPr>
        <p:txBody>
          <a:bodyPr>
            <a:spAutoFit/>
          </a:bodyPr>
          <a:lstStyle/>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定位：</a:t>
            </a:r>
            <a:r>
              <a:rPr lang="en-US" altLang="zh-CN" sz="1400" kern="100" dirty="0" smtClean="0">
                <a:latin typeface="Times New Roman" panose="02020603050405020304" pitchFamily="18" charset="0"/>
                <a:ea typeface="+mn-ea"/>
                <a:cs typeface="Times New Roman" panose="02020603050405020304" pitchFamily="18" charset="0"/>
              </a:rPr>
              <a:t>(-</a:t>
            </a:r>
            <a:r>
              <a:rPr lang="en-US" altLang="zh-CN" sz="1400" kern="100" dirty="0">
                <a:latin typeface="Times New Roman" panose="02020603050405020304" pitchFamily="18" charset="0"/>
                <a:ea typeface="+mn-ea"/>
                <a:cs typeface="Times New Roman" panose="02020603050405020304" pitchFamily="18" charset="0"/>
              </a:rPr>
              <a:t>42.0 -</a:t>
            </a:r>
            <a:r>
              <a:rPr lang="en-US" altLang="zh-CN" sz="1400" kern="100" dirty="0" smtClean="0">
                <a:latin typeface="Times New Roman" panose="02020603050405020304" pitchFamily="18" charset="0"/>
                <a:ea typeface="+mn-ea"/>
                <a:cs typeface="Times New Roman" panose="02020603050405020304" pitchFamily="18" charset="0"/>
              </a:rPr>
              <a:t>119.0)      </a:t>
            </a:r>
            <a:r>
              <a:rPr lang="zh-CN" altLang="zh-CN" sz="1400" kern="100" dirty="0" smtClean="0">
                <a:latin typeface="Times New Roman" panose="02020603050405020304" pitchFamily="18" charset="0"/>
                <a:ea typeface="+mn-ea"/>
                <a:cs typeface="Times New Roman" panose="02020603050405020304" pitchFamily="18" charset="0"/>
              </a:rPr>
              <a:t>偏离</a:t>
            </a:r>
            <a:r>
              <a:rPr lang="zh-CN" altLang="zh-CN" sz="1400" kern="100" dirty="0">
                <a:latin typeface="Times New Roman" panose="02020603050405020304" pitchFamily="18" charset="0"/>
                <a:ea typeface="+mn-ea"/>
                <a:cs typeface="Times New Roman" panose="02020603050405020304" pitchFamily="18" charset="0"/>
              </a:rPr>
              <a:t>实际位置</a:t>
            </a:r>
            <a:r>
              <a:rPr lang="en-US" altLang="zh-CN" sz="1400" kern="100" dirty="0" smtClean="0">
                <a:latin typeface="Times New Roman" panose="02020603050405020304" pitchFamily="18" charset="0"/>
                <a:ea typeface="+mn-ea"/>
                <a:cs typeface="Times New Roman" panose="02020603050405020304" pitchFamily="18" charset="0"/>
              </a:rPr>
              <a:t>2.24mm              </a:t>
            </a:r>
            <a:endParaRPr lang="zh-CN" altLang="zh-CN" sz="1400" kern="100" dirty="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大小</a:t>
            </a:r>
            <a:r>
              <a:rPr lang="zh-CN" altLang="en-US" sz="1400" kern="100" dirty="0">
                <a:latin typeface="Times New Roman" panose="02020603050405020304" pitchFamily="18" charset="0"/>
                <a:ea typeface="+mn-ea"/>
                <a:cs typeface="Times New Roman" panose="02020603050405020304" pitchFamily="18" charset="0"/>
              </a:rPr>
              <a:t>评估</a:t>
            </a:r>
            <a:r>
              <a:rPr lang="zh-CN" altLang="zh-CN" sz="1400" kern="100" dirty="0" smtClean="0">
                <a:latin typeface="Times New Roman" panose="02020603050405020304" pitchFamily="18" charset="0"/>
                <a:ea typeface="+mn-ea"/>
                <a:cs typeface="Times New Roman" panose="02020603050405020304" pitchFamily="18" charset="0"/>
              </a:rPr>
              <a:t>：</a:t>
            </a:r>
            <a:r>
              <a:rPr lang="zh-CN" altLang="zh-CN" sz="1400" kern="100" dirty="0">
                <a:latin typeface="Times New Roman" panose="02020603050405020304" pitchFamily="18" charset="0"/>
                <a:ea typeface="+mn-ea"/>
                <a:cs typeface="Times New Roman" panose="02020603050405020304" pitchFamily="18" charset="0"/>
              </a:rPr>
              <a:t>Ф</a:t>
            </a:r>
            <a:r>
              <a:rPr lang="en-US" altLang="zh-CN" sz="1400" kern="100" dirty="0">
                <a:latin typeface="Times New Roman" panose="02020603050405020304" pitchFamily="18" charset="0"/>
                <a:ea typeface="+mn-ea"/>
                <a:cs typeface="Times New Roman" panose="02020603050405020304" pitchFamily="18" charset="0"/>
              </a:rPr>
              <a:t>3.95mm     </a:t>
            </a:r>
            <a:r>
              <a:rPr lang="zh-CN" altLang="zh-CN" sz="1400" kern="100" dirty="0">
                <a:latin typeface="Times New Roman" panose="02020603050405020304" pitchFamily="18" charset="0"/>
                <a:ea typeface="+mn-ea"/>
                <a:cs typeface="Times New Roman" panose="02020603050405020304" pitchFamily="18" charset="0"/>
              </a:rPr>
              <a:t>误差</a:t>
            </a:r>
            <a:r>
              <a:rPr lang="en-US" altLang="zh-CN" sz="1400" kern="100" dirty="0">
                <a:latin typeface="Times New Roman" panose="02020603050405020304" pitchFamily="18" charset="0"/>
                <a:ea typeface="+mn-ea"/>
                <a:cs typeface="Times New Roman" panose="02020603050405020304" pitchFamily="18" charset="0"/>
              </a:rPr>
              <a:t>	</a:t>
            </a:r>
            <a:r>
              <a:rPr lang="en-US" altLang="zh-CN" sz="1400" kern="100" dirty="0" smtClean="0">
                <a:latin typeface="Times New Roman" panose="02020603050405020304" pitchFamily="18" charset="0"/>
                <a:ea typeface="+mn-ea"/>
                <a:cs typeface="Times New Roman" panose="02020603050405020304" pitchFamily="18" charset="0"/>
              </a:rPr>
              <a:t>-22.3</a:t>
            </a:r>
            <a:r>
              <a:rPr lang="en-US" altLang="zh-CN" sz="1400" kern="100" dirty="0">
                <a:latin typeface="Times New Roman" panose="02020603050405020304" pitchFamily="18" charset="0"/>
                <a:ea typeface="+mn-ea"/>
                <a:cs typeface="Times New Roman" panose="02020603050405020304" pitchFamily="18" charset="0"/>
              </a:rPr>
              <a:t>%     </a:t>
            </a:r>
            <a:r>
              <a:rPr lang="en-US" altLang="zh-CN" sz="1400" kern="100" dirty="0" smtClean="0">
                <a:latin typeface="Times New Roman" panose="02020603050405020304" pitchFamily="18" charset="0"/>
                <a:ea typeface="+mn-ea"/>
                <a:cs typeface="Times New Roman" panose="02020603050405020304" pitchFamily="18" charset="0"/>
              </a:rPr>
              <a:t> </a:t>
            </a:r>
          </a:p>
          <a:p>
            <a:pPr algn="just">
              <a:spcAft>
                <a:spcPts val="0"/>
              </a:spcAft>
            </a:pPr>
            <a:r>
              <a:rPr lang="zh-CN" altLang="en-US" sz="1400" kern="100" dirty="0">
                <a:latin typeface="Times New Roman" panose="02020603050405020304" pitchFamily="18" charset="0"/>
                <a:ea typeface="+mn-ea"/>
                <a:cs typeface="Times New Roman" panose="02020603050405020304" pitchFamily="18" charset="0"/>
              </a:rPr>
              <a:t>真实大小：</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a:latin typeface="Times New Roman" panose="02020603050405020304" pitchFamily="18" charset="0"/>
                <a:ea typeface="+mn-ea"/>
                <a:cs typeface="Times New Roman" panose="02020603050405020304" pitchFamily="18" charset="0"/>
              </a:rPr>
              <a:t>7mm</a:t>
            </a:r>
            <a:endParaRPr lang="zh-CN" altLang="zh-CN" sz="1400" kern="100" dirty="0">
              <a:effectLst/>
              <a:latin typeface="Times New Roman" panose="02020603050405020304" pitchFamily="18" charset="0"/>
              <a:ea typeface="+mn-ea"/>
              <a:cs typeface="Times New Roman" panose="02020603050405020304" pitchFamily="18" charset="0"/>
            </a:endParaRPr>
          </a:p>
        </p:txBody>
      </p:sp>
      <p:sp>
        <p:nvSpPr>
          <p:cNvPr id="31" name="矩形 30"/>
          <p:cNvSpPr/>
          <p:nvPr/>
        </p:nvSpPr>
        <p:spPr>
          <a:xfrm>
            <a:off x="21045" y="1379634"/>
            <a:ext cx="2031325" cy="369332"/>
          </a:xfrm>
          <a:prstGeom prst="rect">
            <a:avLst/>
          </a:prstGeom>
        </p:spPr>
        <p:txBody>
          <a:bodyPr wrap="none">
            <a:spAutoFit/>
          </a:bodyPr>
          <a:lstStyle/>
          <a:p>
            <a:r>
              <a:rPr lang="zh-CN" altLang="en-US" dirty="0">
                <a:solidFill>
                  <a:srgbClr val="FF0000"/>
                </a:solidFill>
                <a:latin typeface="Times New Roman" panose="02020603050405020304" pitchFamily="18" charset="0"/>
                <a:ea typeface="+mn-ea"/>
                <a:cs typeface="Times New Roman" panose="02020603050405020304" pitchFamily="18" charset="0"/>
              </a:rPr>
              <a:t>大</a:t>
            </a:r>
            <a:r>
              <a:rPr lang="zh-CN" altLang="en-US" dirty="0" smtClean="0">
                <a:solidFill>
                  <a:srgbClr val="FF0000"/>
                </a:solidFill>
                <a:latin typeface="Times New Roman" panose="02020603050405020304" pitchFamily="18" charset="0"/>
                <a:ea typeface="+mn-ea"/>
                <a:cs typeface="Times New Roman" panose="02020603050405020304" pitchFamily="18" charset="0"/>
              </a:rPr>
              <a:t>区域损伤评估：</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矩形 31"/>
              <p:cNvSpPr/>
              <p:nvPr/>
            </p:nvSpPr>
            <p:spPr>
              <a:xfrm>
                <a:off x="4825652" y="1781093"/>
                <a:ext cx="2863284" cy="369332"/>
              </a:xfrm>
              <a:prstGeom prst="rect">
                <a:avLst/>
              </a:prstGeom>
            </p:spPr>
            <p:txBody>
              <a:bodyPr wrap="none">
                <a:spAutoFit/>
              </a:bodyPr>
              <a:lstStyle/>
              <a:p>
                <a:r>
                  <a:rPr lang="el-GR" altLang="zh-CN" dirty="0" smtClean="0">
                    <a:latin typeface="Times New Roman" panose="02020603050405020304" pitchFamily="18" charset="0"/>
                    <a:ea typeface="+mn-ea"/>
                    <a:cs typeface="Times New Roman" panose="02020603050405020304" pitchFamily="18" charset="0"/>
                  </a:rPr>
                  <a:t>Δ</a:t>
                </a:r>
                <a:r>
                  <a:rPr lang="en-US" altLang="zh-CN" dirty="0" smtClean="0">
                    <a:latin typeface="Times New Roman" panose="02020603050405020304" pitchFamily="18" charset="0"/>
                    <a:ea typeface="+mn-ea"/>
                    <a:cs typeface="Times New Roman" panose="02020603050405020304" pitchFamily="18" charset="0"/>
                  </a:rPr>
                  <a:t>t (8.06 </a:t>
                </a:r>
                <a:r>
                  <a:rPr lang="en-US" altLang="zh-CN" dirty="0">
                    <a:latin typeface="Times New Roman" panose="02020603050405020304" pitchFamily="18" charset="0"/>
                    <a:ea typeface="+mn-ea"/>
                    <a:cs typeface="Times New Roman" panose="02020603050405020304" pitchFamily="18" charset="0"/>
                  </a:rPr>
                  <a:t>21.13 </a:t>
                </a:r>
                <a:r>
                  <a:rPr lang="en-US" altLang="zh-CN" dirty="0" smtClean="0">
                    <a:latin typeface="Times New Roman" panose="02020603050405020304" pitchFamily="18" charset="0"/>
                    <a:ea typeface="+mn-ea"/>
                    <a:cs typeface="Times New Roman" panose="02020603050405020304" pitchFamily="18" charset="0"/>
                  </a:rPr>
                  <a:t>17.29 1.69)</a:t>
                </a:r>
                <a14:m>
                  <m:oMath xmlns:m="http://schemas.openxmlformats.org/officeDocument/2006/math">
                    <m:r>
                      <a:rPr lang="zh-CN" altLang="en-US" i="1" smtClean="0">
                        <a:latin typeface="Cambria Math" panose="02040503050406030204" pitchFamily="18" charset="0"/>
                        <a:ea typeface="+mn-ea"/>
                        <a:cs typeface="Times New Roman" panose="02020603050405020304" pitchFamily="18" charset="0"/>
                      </a:rPr>
                      <m:t>𝜇</m:t>
                    </m:r>
                    <m:r>
                      <a:rPr lang="en-US" altLang="zh-CN" b="0" i="1" smtClean="0">
                        <a:latin typeface="Cambria Math" panose="02040503050406030204" pitchFamily="18" charset="0"/>
                        <a:ea typeface="+mn-ea"/>
                        <a:cs typeface="Times New Roman" panose="02020603050405020304" pitchFamily="18" charset="0"/>
                      </a:rPr>
                      <m:t>𝑠</m:t>
                    </m:r>
                  </m:oMath>
                </a14:m>
                <a:endParaRPr lang="zh-CN" altLang="en-US" dirty="0">
                  <a:latin typeface="Times New Roman" panose="02020603050405020304" pitchFamily="18" charset="0"/>
                  <a:ea typeface="+mn-ea"/>
                  <a:cs typeface="Times New Roman" panose="02020603050405020304" pitchFamily="18" charset="0"/>
                </a:endParaRPr>
              </a:p>
            </p:txBody>
          </p:sp>
        </mc:Choice>
        <mc:Fallback xmlns="">
          <p:sp>
            <p:nvSpPr>
              <p:cNvPr id="32" name="矩形 31"/>
              <p:cNvSpPr>
                <a:spLocks noRot="1" noChangeAspect="1" noMove="1" noResize="1" noEditPoints="1" noAdjustHandles="1" noChangeArrowheads="1" noChangeShapeType="1" noTextEdit="1"/>
              </p:cNvSpPr>
              <p:nvPr/>
            </p:nvSpPr>
            <p:spPr>
              <a:xfrm>
                <a:off x="4825652" y="1781093"/>
                <a:ext cx="2863284" cy="369332"/>
              </a:xfrm>
              <a:prstGeom prst="rect">
                <a:avLst/>
              </a:prstGeom>
              <a:blipFill rotWithShape="0">
                <a:blip r:embed="rId7"/>
                <a:stretch>
                  <a:fillRect l="-1919" t="-8197" b="-24590"/>
                </a:stretch>
              </a:blipFill>
            </p:spPr>
            <p:txBody>
              <a:bodyPr/>
              <a:lstStyle/>
              <a:p>
                <a:r>
                  <a:rPr lang="zh-CN" altLang="en-US">
                    <a:noFill/>
                  </a:rPr>
                  <a:t> </a:t>
                </a:r>
              </a:p>
            </p:txBody>
          </p:sp>
        </mc:Fallback>
      </mc:AlternateContent>
      <p:sp>
        <p:nvSpPr>
          <p:cNvPr id="33" name="矩形 32"/>
          <p:cNvSpPr/>
          <p:nvPr/>
        </p:nvSpPr>
        <p:spPr>
          <a:xfrm>
            <a:off x="4488028" y="1433530"/>
            <a:ext cx="2031325"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ea typeface="+mn-ea"/>
                <a:cs typeface="Times New Roman" panose="02020603050405020304" pitchFamily="18" charset="0"/>
              </a:rPr>
              <a:t>小区域损伤评估：</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p:cxnSp>
        <p:nvCxnSpPr>
          <p:cNvPr id="34" name="Straight Connector 3"/>
          <p:cNvCxnSpPr>
            <a:cxnSpLocks noChangeShapeType="1"/>
          </p:cNvCxnSpPr>
          <p:nvPr/>
        </p:nvCxnSpPr>
        <p:spPr bwMode="auto">
          <a:xfrm flipH="1">
            <a:off x="4317819" y="1194358"/>
            <a:ext cx="2680" cy="5402994"/>
          </a:xfrm>
          <a:prstGeom prst="line">
            <a:avLst/>
          </a:prstGeom>
          <a:noFill/>
          <a:ln w="6350" algn="ctr">
            <a:solidFill>
              <a:srgbClr val="0000FF"/>
            </a:solidFill>
            <a:prstDash val="dashDot"/>
            <a:round/>
            <a:headEnd/>
            <a:tailEnd/>
          </a:ln>
          <a:extLst>
            <a:ext uri="{909E8E84-426E-40DD-AFC4-6F175D3DCCD1}">
              <a14:hiddenFill xmlns:a14="http://schemas.microsoft.com/office/drawing/2010/main">
                <a:noFill/>
              </a14:hiddenFill>
            </a:ext>
          </a:extLst>
        </p:spPr>
      </p:cxnSp>
      <p:pic>
        <p:nvPicPr>
          <p:cNvPr id="25" name="图片 24" descr="D:\Papers of PhD\Aluminum plates damage detection\Simulation\CellModelCentralCircleExcitationSmallAreaDamage7MM(PZTMiddleElement)\Results\Corr_Excircle_Damage Location(Part)_[5.44  -41.0 -119.0].tif"/>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0638" y="2371731"/>
            <a:ext cx="2113850" cy="1407942"/>
          </a:xfrm>
          <a:prstGeom prst="rect">
            <a:avLst/>
          </a:prstGeom>
          <a:noFill/>
          <a:ln>
            <a:noFill/>
          </a:ln>
        </p:spPr>
      </p:pic>
      <p:sp>
        <p:nvSpPr>
          <p:cNvPr id="26" name="Slide Number Placeholder 3"/>
          <p:cNvSpPr>
            <a:spLocks noGrp="1"/>
          </p:cNvSpPr>
          <p:nvPr>
            <p:ph type="sldNum" sz="quarter" idx="12"/>
          </p:nvPr>
        </p:nvSpPr>
        <p:spPr>
          <a:xfrm>
            <a:off x="6553200" y="6302779"/>
            <a:ext cx="2133600" cy="457200"/>
          </a:xfrm>
        </p:spPr>
        <p:txBody>
          <a:bodyPr/>
          <a:lstStyle/>
          <a:p>
            <a:pPr>
              <a:defRPr/>
            </a:pPr>
            <a:r>
              <a:rPr lang="en-US" altLang="zh-CN" dirty="0" smtClean="0"/>
              <a:t>36</a:t>
            </a:r>
            <a:endParaRPr lang="en-US" altLang="zh-CN" dirty="0"/>
          </a:p>
        </p:txBody>
      </p:sp>
    </p:spTree>
    <p:extLst>
      <p:ext uri="{BB962C8B-B14F-4D97-AF65-F5344CB8AC3E}">
        <p14:creationId xmlns:p14="http://schemas.microsoft.com/office/powerpoint/2010/main" val="2470639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37</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3.5. </a:t>
            </a:r>
            <a:r>
              <a:rPr lang="zh-CN" altLang="en-US" sz="2200" dirty="0" smtClean="0">
                <a:latin typeface="Times New Roman" panose="02020603050405020304" pitchFamily="18" charset="0"/>
                <a:ea typeface="+mn-ea"/>
                <a:cs typeface="Times New Roman" panose="02020603050405020304" pitchFamily="18" charset="0"/>
              </a:rPr>
              <a:t>实验</a:t>
            </a:r>
            <a:r>
              <a:rPr lang="zh-CN" altLang="en-US" sz="2200" dirty="0">
                <a:latin typeface="Times New Roman" panose="02020603050405020304" pitchFamily="18" charset="0"/>
                <a:ea typeface="+mn-ea"/>
                <a:cs typeface="Times New Roman" panose="02020603050405020304" pitchFamily="18" charset="0"/>
              </a:rPr>
              <a:t>测量</a:t>
            </a:r>
            <a:r>
              <a:rPr lang="zh-CN" altLang="en-US" sz="2200" dirty="0" smtClean="0">
                <a:latin typeface="Times New Roman" panose="02020603050405020304" pitchFamily="18" charset="0"/>
                <a:ea typeface="+mn-ea"/>
                <a:cs typeface="Times New Roman" panose="02020603050405020304" pitchFamily="18" charset="0"/>
              </a:rPr>
              <a:t> </a:t>
            </a:r>
            <a:r>
              <a:rPr lang="en-AU" altLang="zh-CN" sz="2200" dirty="0" smtClean="0">
                <a:latin typeface="Times New Roman" panose="02020603050405020304" pitchFamily="18" charset="0"/>
                <a:ea typeface="+mn-ea"/>
                <a:cs typeface="Times New Roman" panose="02020603050405020304" pitchFamily="18" charset="0"/>
              </a:rPr>
              <a:t>(</a:t>
            </a:r>
            <a:r>
              <a:rPr lang="en-AU" altLang="zh-CN" sz="2200" dirty="0" err="1" smtClean="0">
                <a:latin typeface="Times New Roman" panose="02020603050405020304" pitchFamily="18" charset="0"/>
                <a:ea typeface="+mn-ea"/>
                <a:cs typeface="Times New Roman" panose="02020603050405020304" pitchFamily="18" charset="0"/>
              </a:rPr>
              <a:t>i</a:t>
            </a:r>
            <a:r>
              <a:rPr lang="en-AU" altLang="zh-CN" sz="2200" dirty="0" smtClean="0">
                <a:latin typeface="Times New Roman" panose="02020603050405020304" pitchFamily="18" charset="0"/>
                <a:ea typeface="+mn-ea"/>
                <a:cs typeface="Times New Roman" panose="02020603050405020304" pitchFamily="18" charset="0"/>
              </a:rPr>
              <a:t>)</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30" name="Rectangle 1"/>
          <p:cNvSpPr>
            <a:spLocks noChangeArrowheads="1"/>
          </p:cNvSpPr>
          <p:nvPr/>
        </p:nvSpPr>
        <p:spPr bwMode="auto">
          <a:xfrm>
            <a:off x="2787282" y="4235027"/>
            <a:ext cx="1944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1600" b="1" dirty="0" smtClean="0">
                <a:latin typeface="Times New Roman" panose="02020603050405020304" pitchFamily="18" charset="0"/>
                <a:ea typeface="+mn-ea"/>
                <a:cs typeface="Times New Roman" panose="02020603050405020304" pitchFamily="18" charset="0"/>
              </a:rPr>
              <a:t>实验系统示意图</a:t>
            </a:r>
            <a:endParaRPr lang="en-AU" sz="1600" b="1" dirty="0">
              <a:latin typeface="Times New Roman" panose="02020603050405020304" pitchFamily="18" charset="0"/>
              <a:ea typeface="+mn-ea"/>
              <a:cs typeface="Times New Roman" panose="02020603050405020304" pitchFamily="18" charset="0"/>
            </a:endParaRPr>
          </a:p>
        </p:txBody>
      </p:sp>
      <p:sp>
        <p:nvSpPr>
          <p:cNvPr id="5" name="Rectangle 2"/>
          <p:cNvSpPr>
            <a:spLocks noChangeArrowheads="1"/>
          </p:cNvSpPr>
          <p:nvPr/>
        </p:nvSpPr>
        <p:spPr bwMode="auto">
          <a:xfrm>
            <a:off x="449808" y="115610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mn-ea"/>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744649475"/>
              </p:ext>
            </p:extLst>
          </p:nvPr>
        </p:nvGraphicFramePr>
        <p:xfrm>
          <a:off x="1220531" y="1238959"/>
          <a:ext cx="2771775" cy="2667000"/>
        </p:xfrm>
        <a:graphic>
          <a:graphicData uri="http://schemas.openxmlformats.org/presentationml/2006/ole">
            <mc:AlternateContent xmlns:mc="http://schemas.openxmlformats.org/markup-compatibility/2006">
              <mc:Choice xmlns:v="urn:schemas-microsoft-com:vml" Requires="v">
                <p:oleObj spid="_x0000_s89135" name="Visio" r:id="rId3" imgW="9394575" imgH="9025344" progId="Visio.Drawing.11">
                  <p:embed/>
                </p:oleObj>
              </mc:Choice>
              <mc:Fallback>
                <p:oleObj name="Visio" r:id="rId3" imgW="9394575" imgH="902534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1" y="1238959"/>
                        <a:ext cx="2771775" cy="266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图片 24" descr="I:\力学大会\实验设备\IMG_1496.JPG"/>
          <p:cNvPicPr/>
          <p:nvPr/>
        </p:nvPicPr>
        <p:blipFill>
          <a:blip r:embed="rId5" cstate="print"/>
          <a:srcRect/>
          <a:stretch>
            <a:fillRect/>
          </a:stretch>
        </p:blipFill>
        <p:spPr bwMode="auto">
          <a:xfrm>
            <a:off x="4164900" y="1318814"/>
            <a:ext cx="2203450" cy="2863850"/>
          </a:xfrm>
          <a:prstGeom prst="rect">
            <a:avLst/>
          </a:prstGeom>
          <a:noFill/>
        </p:spPr>
      </p:pic>
      <p:pic>
        <p:nvPicPr>
          <p:cNvPr id="28" name="图片 27" descr="G:\研\Chen\Aluminum plates damage detection (paper)\ExcitationSignal.tif"/>
          <p:cNvPicPr/>
          <p:nvPr/>
        </p:nvPicPr>
        <p:blipFill>
          <a:blip r:embed="rId6" cstate="print"/>
          <a:srcRect l="6490" t="1552" r="7481"/>
          <a:stretch>
            <a:fillRect/>
          </a:stretch>
        </p:blipFill>
        <p:spPr bwMode="auto">
          <a:xfrm>
            <a:off x="2838385" y="4737558"/>
            <a:ext cx="2428240" cy="1340485"/>
          </a:xfrm>
          <a:prstGeom prst="rect">
            <a:avLst/>
          </a:prstGeom>
          <a:noFill/>
          <a:ln w="9525">
            <a:noFill/>
            <a:miter lim="800000"/>
            <a:headEnd/>
            <a:tailEnd/>
          </a:ln>
        </p:spPr>
      </p:pic>
      <p:pic>
        <p:nvPicPr>
          <p:cNvPr id="29" name="图片 28" descr="G:\研\Chen\Aluminum plates damage detection (paper)\ExcitationSignal(Frequency).tif"/>
          <p:cNvPicPr/>
          <p:nvPr/>
        </p:nvPicPr>
        <p:blipFill>
          <a:blip r:embed="rId7" cstate="print"/>
          <a:srcRect l="7560" t="1330" r="7877"/>
          <a:stretch>
            <a:fillRect/>
          </a:stretch>
        </p:blipFill>
        <p:spPr bwMode="auto">
          <a:xfrm>
            <a:off x="5550935" y="4737558"/>
            <a:ext cx="2428240" cy="1368425"/>
          </a:xfrm>
          <a:prstGeom prst="rect">
            <a:avLst/>
          </a:prstGeom>
          <a:noFill/>
          <a:ln w="9525">
            <a:noFill/>
            <a:miter lim="800000"/>
            <a:headEnd/>
            <a:tailEnd/>
          </a:ln>
        </p:spPr>
      </p:pic>
      <p:sp>
        <p:nvSpPr>
          <p:cNvPr id="10" name="矩形 9"/>
          <p:cNvSpPr/>
          <p:nvPr/>
        </p:nvSpPr>
        <p:spPr>
          <a:xfrm>
            <a:off x="2864048" y="6148673"/>
            <a:ext cx="2479917" cy="523220"/>
          </a:xfrm>
          <a:prstGeom prst="rect">
            <a:avLst/>
          </a:prstGeom>
        </p:spPr>
        <p:txBody>
          <a:bodyPr wrap="square">
            <a:spAutoFit/>
          </a:bodyPr>
          <a:lstStyle/>
          <a:p>
            <a:r>
              <a:rPr lang="en-US" altLang="zh-CN" sz="1400" kern="0" dirty="0" smtClean="0">
                <a:latin typeface="Times New Roman" panose="02020603050405020304" pitchFamily="18" charset="0"/>
                <a:ea typeface="+mn-ea"/>
                <a:cs typeface="Times New Roman" panose="02020603050405020304" pitchFamily="18" charset="0"/>
              </a:rPr>
              <a:t>5.5</a:t>
            </a:r>
            <a:r>
              <a:rPr lang="zh-CN" altLang="en-US" sz="1400" kern="0" dirty="0" smtClean="0">
                <a:latin typeface="Times New Roman" panose="02020603050405020304" pitchFamily="18" charset="0"/>
                <a:ea typeface="+mn-ea"/>
                <a:cs typeface="Times New Roman" panose="02020603050405020304" pitchFamily="18" charset="0"/>
              </a:rPr>
              <a:t>周期汉宁窗调幅激励信号</a:t>
            </a:r>
            <a:endParaRPr lang="en-US" altLang="zh-CN" sz="1400" kern="0" dirty="0" smtClean="0">
              <a:latin typeface="Times New Roman" panose="02020603050405020304" pitchFamily="18" charset="0"/>
              <a:ea typeface="+mn-ea"/>
              <a:cs typeface="Times New Roman" panose="02020603050405020304" pitchFamily="18" charset="0"/>
            </a:endParaRPr>
          </a:p>
          <a:p>
            <a:r>
              <a:rPr lang="zh-CN" altLang="en-US" sz="1400" kern="0" dirty="0" smtClean="0">
                <a:latin typeface="Times New Roman" panose="02020603050405020304" pitchFamily="18" charset="0"/>
                <a:ea typeface="+mn-ea"/>
                <a:cs typeface="Times New Roman" panose="02020603050405020304" pitchFamily="18" charset="0"/>
              </a:rPr>
              <a:t>（中心频率</a:t>
            </a:r>
            <a:r>
              <a:rPr lang="en-US" altLang="zh-CN" sz="1400" kern="0" dirty="0" smtClean="0">
                <a:latin typeface="Times New Roman" panose="02020603050405020304" pitchFamily="18" charset="0"/>
                <a:ea typeface="+mn-ea"/>
                <a:cs typeface="Times New Roman" panose="02020603050405020304" pitchFamily="18" charset="0"/>
              </a:rPr>
              <a:t>383kHz</a:t>
            </a:r>
            <a:r>
              <a:rPr lang="zh-CN" altLang="en-US" sz="1400" kern="0" dirty="0" smtClean="0">
                <a:latin typeface="Times New Roman" panose="02020603050405020304" pitchFamily="18" charset="0"/>
                <a:ea typeface="+mn-ea"/>
                <a:cs typeface="Times New Roman" panose="02020603050405020304" pitchFamily="18" charset="0"/>
              </a:rPr>
              <a:t>）</a:t>
            </a:r>
            <a:endParaRPr lang="zh-CN" altLang="en-US" sz="1400" dirty="0">
              <a:latin typeface="Times New Roman" panose="02020603050405020304" pitchFamily="18" charset="0"/>
              <a:ea typeface="+mn-ea"/>
              <a:cs typeface="Times New Roman" panose="02020603050405020304" pitchFamily="18" charset="0"/>
            </a:endParaRPr>
          </a:p>
        </p:txBody>
      </p:sp>
      <p:sp>
        <p:nvSpPr>
          <p:cNvPr id="15" name="矩形 14"/>
          <p:cNvSpPr/>
          <p:nvPr/>
        </p:nvSpPr>
        <p:spPr>
          <a:xfrm>
            <a:off x="5864808" y="6165000"/>
            <a:ext cx="1800493" cy="307777"/>
          </a:xfrm>
          <a:prstGeom prst="rect">
            <a:avLst/>
          </a:prstGeom>
        </p:spPr>
        <p:txBody>
          <a:bodyPr wrap="none">
            <a:spAutoFit/>
          </a:bodyPr>
          <a:lstStyle/>
          <a:p>
            <a:r>
              <a:rPr lang="zh-CN" altLang="en-US" sz="1400" kern="0" dirty="0" smtClean="0">
                <a:latin typeface="Times New Roman" panose="02020603050405020304" pitchFamily="18" charset="0"/>
                <a:ea typeface="+mn-ea"/>
                <a:cs typeface="Times New Roman" panose="02020603050405020304" pitchFamily="18" charset="0"/>
              </a:rPr>
              <a:t>激励信号傅里叶变换</a:t>
            </a:r>
            <a:endParaRPr lang="zh-CN" altLang="en-US" sz="1400" dirty="0">
              <a:latin typeface="Times New Roman" panose="02020603050405020304" pitchFamily="18" charset="0"/>
              <a:ea typeface="+mn-ea"/>
              <a:cs typeface="Times New Roman" panose="02020603050405020304" pitchFamily="18" charset="0"/>
            </a:endParaRPr>
          </a:p>
        </p:txBody>
      </p:sp>
      <p:pic>
        <p:nvPicPr>
          <p:cNvPr id="31" name="图片 30" descr="G:\研\Chen\GroupVelocityDispersionCurve(Cg-fd).tif"/>
          <p:cNvPicPr/>
          <p:nvPr/>
        </p:nvPicPr>
        <p:blipFill>
          <a:blip r:embed="rId8" cstate="print"/>
          <a:srcRect/>
          <a:stretch>
            <a:fillRect/>
          </a:stretch>
        </p:blipFill>
        <p:spPr bwMode="auto">
          <a:xfrm>
            <a:off x="107926" y="4613270"/>
            <a:ext cx="2756122" cy="1590502"/>
          </a:xfrm>
          <a:prstGeom prst="rect">
            <a:avLst/>
          </a:prstGeom>
          <a:noFill/>
          <a:ln w="9525">
            <a:noFill/>
            <a:miter lim="800000"/>
            <a:headEnd/>
            <a:tailEnd/>
          </a:ln>
        </p:spPr>
      </p:pic>
      <p:sp>
        <p:nvSpPr>
          <p:cNvPr id="17" name="矩形 16"/>
          <p:cNvSpPr/>
          <p:nvPr/>
        </p:nvSpPr>
        <p:spPr>
          <a:xfrm>
            <a:off x="1006218" y="6165000"/>
            <a:ext cx="902811" cy="307777"/>
          </a:xfrm>
          <a:prstGeom prst="rect">
            <a:avLst/>
          </a:prstGeom>
        </p:spPr>
        <p:txBody>
          <a:bodyPr wrap="none">
            <a:spAutoFit/>
          </a:bodyPr>
          <a:lstStyle/>
          <a:p>
            <a:r>
              <a:rPr lang="zh-CN" altLang="en-US" sz="1400" dirty="0" smtClean="0">
                <a:latin typeface="Times New Roman" panose="02020603050405020304" pitchFamily="18" charset="0"/>
                <a:ea typeface="+mn-ea"/>
                <a:cs typeface="Times New Roman" panose="02020603050405020304" pitchFamily="18" charset="0"/>
              </a:rPr>
              <a:t>频散曲线</a:t>
            </a:r>
            <a:endParaRPr lang="zh-CN" altLang="en-US" sz="1400" dirty="0">
              <a:latin typeface="Times New Roman" panose="02020603050405020304" pitchFamily="18" charset="0"/>
              <a:ea typeface="+mn-ea"/>
              <a:cs typeface="Times New Roman" panose="02020603050405020304" pitchFamily="18" charset="0"/>
            </a:endParaRPr>
          </a:p>
        </p:txBody>
      </p:sp>
      <p:sp>
        <p:nvSpPr>
          <p:cNvPr id="32" name="矩形 31"/>
          <p:cNvSpPr/>
          <p:nvPr/>
        </p:nvSpPr>
        <p:spPr>
          <a:xfrm>
            <a:off x="6513857" y="3530593"/>
            <a:ext cx="2010487" cy="523220"/>
          </a:xfrm>
          <a:prstGeom prst="rect">
            <a:avLst/>
          </a:prstGeom>
        </p:spPr>
        <p:txBody>
          <a:bodyPr wrap="none">
            <a:spAutoFit/>
          </a:bodyPr>
          <a:lstStyle/>
          <a:p>
            <a:r>
              <a:rPr lang="en-US" altLang="zh-CN" sz="1400" dirty="0" smtClean="0">
                <a:latin typeface="Times New Roman" panose="02020603050405020304" pitchFamily="18" charset="0"/>
                <a:ea typeface="+mn-ea"/>
                <a:cs typeface="Times New Roman" panose="02020603050405020304" pitchFamily="18" charset="0"/>
              </a:rPr>
              <a:t>PZT</a:t>
            </a:r>
            <a:r>
              <a:rPr lang="zh-CN" altLang="en-US" sz="1400" dirty="0" smtClean="0">
                <a:latin typeface="Times New Roman" panose="02020603050405020304" pitchFamily="18" charset="0"/>
                <a:ea typeface="+mn-ea"/>
                <a:cs typeface="Times New Roman" panose="02020603050405020304" pitchFamily="18" charset="0"/>
              </a:rPr>
              <a:t>：</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smtClean="0">
                <a:latin typeface="Times New Roman" panose="02020603050405020304" pitchFamily="18" charset="0"/>
                <a:ea typeface="+mn-ea"/>
                <a:cs typeface="Times New Roman" panose="02020603050405020304" pitchFamily="18" charset="0"/>
              </a:rPr>
              <a:t>5.4mm</a:t>
            </a:r>
          </a:p>
          <a:p>
            <a:r>
              <a:rPr lang="zh-CN" altLang="en-US" sz="1400" kern="100" dirty="0" smtClean="0">
                <a:latin typeface="Times New Roman" panose="02020603050405020304" pitchFamily="18" charset="0"/>
                <a:ea typeface="+mn-ea"/>
                <a:cs typeface="Times New Roman" panose="02020603050405020304" pitchFamily="18" charset="0"/>
              </a:rPr>
              <a:t>径向谐振频率：</a:t>
            </a:r>
            <a:r>
              <a:rPr lang="en-US" altLang="zh-CN" sz="1400" kern="100" dirty="0" smtClean="0">
                <a:latin typeface="Times New Roman" panose="02020603050405020304" pitchFamily="18" charset="0"/>
                <a:ea typeface="+mn-ea"/>
                <a:cs typeface="Times New Roman" panose="02020603050405020304" pitchFamily="18" charset="0"/>
              </a:rPr>
              <a:t>383kHz</a:t>
            </a:r>
            <a:endParaRPr lang="zh-CN" altLang="en-US" sz="1400" dirty="0">
              <a:latin typeface="Times New Roman" panose="02020603050405020304" pitchFamily="18" charset="0"/>
              <a:ea typeface="+mn-ea"/>
              <a:cs typeface="Times New Roman" panose="02020603050405020304" pitchFamily="18" charset="0"/>
            </a:endParaRPr>
          </a:p>
        </p:txBody>
      </p:sp>
      <p:sp>
        <p:nvSpPr>
          <p:cNvPr id="33" name="矩形 32"/>
          <p:cNvSpPr/>
          <p:nvPr/>
        </p:nvSpPr>
        <p:spPr>
          <a:xfrm>
            <a:off x="6499502" y="3142763"/>
            <a:ext cx="2178802" cy="307777"/>
          </a:xfrm>
          <a:prstGeom prst="rect">
            <a:avLst/>
          </a:prstGeom>
        </p:spPr>
        <p:txBody>
          <a:bodyPr wrap="none">
            <a:spAutoFit/>
          </a:bodyPr>
          <a:lstStyle/>
          <a:p>
            <a:r>
              <a:rPr lang="zh-CN" altLang="en-US" sz="1400" dirty="0" smtClean="0">
                <a:latin typeface="Times New Roman" panose="02020603050405020304" pitchFamily="18" charset="0"/>
                <a:ea typeface="+mn-ea"/>
                <a:cs typeface="Times New Roman" panose="02020603050405020304" pitchFamily="18" charset="0"/>
              </a:rPr>
              <a:t>铝板：</a:t>
            </a:r>
            <a:r>
              <a:rPr lang="en-US" altLang="zh-CN" sz="1400" dirty="0" smtClean="0">
                <a:latin typeface="Times New Roman" panose="02020603050405020304" pitchFamily="18" charset="0"/>
                <a:ea typeface="+mn-ea"/>
                <a:cs typeface="Times New Roman" panose="02020603050405020304" pitchFamily="18" charset="0"/>
              </a:rPr>
              <a:t>1m×1m</a:t>
            </a: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×1.29mm</a:t>
            </a:r>
          </a:p>
        </p:txBody>
      </p:sp>
    </p:spTree>
    <p:extLst>
      <p:ext uri="{BB962C8B-B14F-4D97-AF65-F5344CB8AC3E}">
        <p14:creationId xmlns:p14="http://schemas.microsoft.com/office/powerpoint/2010/main" val="57140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38</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3.5. </a:t>
            </a:r>
            <a:r>
              <a:rPr lang="zh-CN" altLang="en-US" sz="2200" dirty="0" smtClean="0">
                <a:latin typeface="Times New Roman" panose="02020603050405020304" pitchFamily="18" charset="0"/>
                <a:ea typeface="+mn-ea"/>
                <a:cs typeface="Times New Roman" panose="02020603050405020304" pitchFamily="18" charset="0"/>
              </a:rPr>
              <a:t>实验</a:t>
            </a:r>
            <a:r>
              <a:rPr lang="zh-CN" altLang="en-US" sz="2200" dirty="0">
                <a:latin typeface="Times New Roman" panose="02020603050405020304" pitchFamily="18" charset="0"/>
                <a:ea typeface="+mn-ea"/>
                <a:cs typeface="Times New Roman" panose="02020603050405020304" pitchFamily="18" charset="0"/>
              </a:rPr>
              <a:t>测量</a:t>
            </a:r>
            <a:r>
              <a:rPr lang="zh-CN" altLang="en-US" sz="2200" dirty="0" smtClean="0">
                <a:latin typeface="Times New Roman" panose="02020603050405020304" pitchFamily="18" charset="0"/>
                <a:ea typeface="+mn-ea"/>
                <a:cs typeface="Times New Roman" panose="02020603050405020304" pitchFamily="18" charset="0"/>
              </a:rPr>
              <a:t> </a:t>
            </a:r>
            <a:r>
              <a:rPr lang="en-AU" altLang="zh-CN" sz="2200" dirty="0" smtClean="0">
                <a:latin typeface="Times New Roman" panose="02020603050405020304" pitchFamily="18" charset="0"/>
                <a:ea typeface="+mn-ea"/>
                <a:cs typeface="Times New Roman" panose="02020603050405020304" pitchFamily="18" charset="0"/>
              </a:rPr>
              <a:t>(ii)</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pic>
        <p:nvPicPr>
          <p:cNvPr id="22" name="图片 21" descr="E:\Chen\Aluminum plates damage detection (paper)\铝板损伤检测1\铝板损伤检测\Results\Corr Analysis02(PZT0-1234-1).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13347"/>
            <a:ext cx="4644008" cy="3039789"/>
          </a:xfrm>
          <a:prstGeom prst="rect">
            <a:avLst/>
          </a:prstGeom>
          <a:noFill/>
          <a:ln>
            <a:noFill/>
          </a:ln>
        </p:spPr>
      </p:pic>
      <p:pic>
        <p:nvPicPr>
          <p:cNvPr id="23" name="图片 22" descr="E:\Chen\Aluminum plates damage detection (paper)\铝板损伤检测1\铝板损伤检测\Results\Corr Analysis_Small(PZT6-0537-5).tif"/>
          <p:cNvPicPr/>
          <p:nvPr/>
        </p:nvPicPr>
        <p:blipFill rotWithShape="1">
          <a:blip r:embed="rId4" cstate="print">
            <a:extLst>
              <a:ext uri="{28A0092B-C50C-407E-A947-70E740481C1C}">
                <a14:useLocalDpi xmlns:a14="http://schemas.microsoft.com/office/drawing/2010/main" val="0"/>
              </a:ext>
            </a:extLst>
          </a:blip>
          <a:srcRect l="2731" t="-1" r="7162" b="1620"/>
          <a:stretch/>
        </p:blipFill>
        <p:spPr bwMode="auto">
          <a:xfrm>
            <a:off x="4427983" y="1628800"/>
            <a:ext cx="4678293" cy="3013213"/>
          </a:xfrm>
          <a:prstGeom prst="rect">
            <a:avLst/>
          </a:prstGeom>
          <a:noFill/>
          <a:ln>
            <a:noFill/>
          </a:ln>
        </p:spPr>
      </p:pic>
      <mc:AlternateContent xmlns:mc="http://schemas.openxmlformats.org/markup-compatibility/2006" xmlns:a14="http://schemas.microsoft.com/office/drawing/2010/main">
        <mc:Choice Requires="a14">
          <p:sp>
            <p:nvSpPr>
              <p:cNvPr id="24" name="矩形 23"/>
              <p:cNvSpPr/>
              <p:nvPr/>
            </p:nvSpPr>
            <p:spPr>
              <a:xfrm>
                <a:off x="666933" y="4582266"/>
                <a:ext cx="3252814" cy="307777"/>
              </a:xfrm>
              <a:prstGeom prst="rect">
                <a:avLst/>
              </a:prstGeom>
            </p:spPr>
            <p:txBody>
              <a:bodyPr wrap="none">
                <a:spAutoFit/>
              </a:bodyPr>
              <a:lstStyle/>
              <a:p>
                <a:r>
                  <a:rPr lang="el-GR" altLang="zh-CN" sz="1400" dirty="0" smtClean="0">
                    <a:latin typeface="Times New Roman" panose="02020603050405020304" pitchFamily="18" charset="0"/>
                    <a:ea typeface="+mn-ea"/>
                    <a:cs typeface="Times New Roman" panose="02020603050405020304" pitchFamily="18" charset="0"/>
                  </a:rPr>
                  <a:t>Δ</a:t>
                </a:r>
                <a:r>
                  <a:rPr lang="en-US" altLang="zh-CN" sz="1400" dirty="0" smtClean="0">
                    <a:latin typeface="Times New Roman" panose="02020603050405020304" pitchFamily="18" charset="0"/>
                    <a:ea typeface="+mn-ea"/>
                    <a:cs typeface="Times New Roman" panose="02020603050405020304" pitchFamily="18" charset="0"/>
                  </a:rPr>
                  <a:t>t (</a:t>
                </a:r>
                <a:r>
                  <a:rPr lang="en-US" altLang="zh-CN" sz="1400" dirty="0">
                    <a:latin typeface="Times New Roman" panose="02020603050405020304" pitchFamily="18" charset="0"/>
                    <a:ea typeface="+mn-ea"/>
                    <a:cs typeface="Times New Roman" panose="02020603050405020304" pitchFamily="18" charset="0"/>
                  </a:rPr>
                  <a:t>45.0951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39.4192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3.5039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13.8237</a:t>
                </a:r>
                <a:r>
                  <a:rPr lang="en-US" altLang="zh-CN" sz="1400" dirty="0" smtClean="0">
                    <a:latin typeface="Times New Roman" panose="02020603050405020304" pitchFamily="18" charset="0"/>
                    <a:ea typeface="+mn-ea"/>
                    <a:cs typeface="Times New Roman" panose="02020603050405020304" pitchFamily="18" charset="0"/>
                  </a:rPr>
                  <a:t>)</a:t>
                </a:r>
                <a14:m>
                  <m:oMath xmlns:m="http://schemas.openxmlformats.org/officeDocument/2006/math">
                    <m:r>
                      <a:rPr lang="zh-CN" altLang="en-US" sz="1400" i="1" smtClean="0">
                        <a:latin typeface="Cambria Math" panose="02040503050406030204" pitchFamily="18" charset="0"/>
                        <a:ea typeface="+mn-ea"/>
                        <a:cs typeface="Times New Roman" panose="02020603050405020304" pitchFamily="18" charset="0"/>
                      </a:rPr>
                      <m:t>𝜇</m:t>
                    </m:r>
                    <m:r>
                      <a:rPr lang="en-US" altLang="zh-CN" sz="1400" b="0" i="1" smtClean="0">
                        <a:latin typeface="Cambria Math" panose="02040503050406030204" pitchFamily="18" charset="0"/>
                        <a:ea typeface="+mn-ea"/>
                        <a:cs typeface="Times New Roman" panose="02020603050405020304" pitchFamily="18" charset="0"/>
                      </a:rPr>
                      <m:t>𝑠</m:t>
                    </m:r>
                  </m:oMath>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666933" y="4582266"/>
                <a:ext cx="3252814" cy="307777"/>
              </a:xfrm>
              <a:prstGeom prst="rect">
                <a:avLst/>
              </a:prstGeom>
              <a:blipFill rotWithShape="0">
                <a:blip r:embed="rId5"/>
                <a:stretch>
                  <a:fillRect l="-562" t="-4000" b="-20000"/>
                </a:stretch>
              </a:blipFill>
            </p:spPr>
            <p:txBody>
              <a:bodyPr/>
              <a:lstStyle/>
              <a:p>
                <a:r>
                  <a:rPr lang="zh-CN" altLang="en-US">
                    <a:noFill/>
                  </a:rPr>
                  <a:t> </a:t>
                </a:r>
              </a:p>
            </p:txBody>
          </p:sp>
        </mc:Fallback>
      </mc:AlternateContent>
      <p:sp>
        <p:nvSpPr>
          <p:cNvPr id="26" name="矩形 25"/>
          <p:cNvSpPr/>
          <p:nvPr/>
        </p:nvSpPr>
        <p:spPr>
          <a:xfrm>
            <a:off x="21045" y="1130219"/>
            <a:ext cx="2031325" cy="369332"/>
          </a:xfrm>
          <a:prstGeom prst="rect">
            <a:avLst/>
          </a:prstGeom>
        </p:spPr>
        <p:txBody>
          <a:bodyPr wrap="none">
            <a:spAutoFit/>
          </a:bodyPr>
          <a:lstStyle/>
          <a:p>
            <a:r>
              <a:rPr lang="zh-CN" altLang="en-US" dirty="0">
                <a:solidFill>
                  <a:srgbClr val="FF0000"/>
                </a:solidFill>
                <a:latin typeface="Times New Roman" panose="02020603050405020304" pitchFamily="18" charset="0"/>
                <a:ea typeface="+mn-ea"/>
                <a:cs typeface="Times New Roman" panose="02020603050405020304" pitchFamily="18" charset="0"/>
              </a:rPr>
              <a:t>大</a:t>
            </a:r>
            <a:r>
              <a:rPr lang="zh-CN" altLang="en-US" dirty="0" smtClean="0">
                <a:solidFill>
                  <a:srgbClr val="FF0000"/>
                </a:solidFill>
                <a:latin typeface="Times New Roman" panose="02020603050405020304" pitchFamily="18" charset="0"/>
                <a:ea typeface="+mn-ea"/>
                <a:cs typeface="Times New Roman" panose="02020603050405020304" pitchFamily="18" charset="0"/>
              </a:rPr>
              <a:t>区域损伤评估：</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矩形 26"/>
              <p:cNvSpPr/>
              <p:nvPr/>
            </p:nvSpPr>
            <p:spPr>
              <a:xfrm>
                <a:off x="5335487" y="4628687"/>
                <a:ext cx="3163045" cy="307777"/>
              </a:xfrm>
              <a:prstGeom prst="rect">
                <a:avLst/>
              </a:prstGeom>
            </p:spPr>
            <p:txBody>
              <a:bodyPr wrap="none">
                <a:spAutoFit/>
              </a:bodyPr>
              <a:lstStyle/>
              <a:p>
                <a:r>
                  <a:rPr lang="el-GR" altLang="zh-CN" sz="1400" dirty="0" smtClean="0">
                    <a:latin typeface="Times New Roman" panose="02020603050405020304" pitchFamily="18" charset="0"/>
                    <a:ea typeface="+mn-ea"/>
                    <a:cs typeface="Times New Roman" panose="02020603050405020304" pitchFamily="18" charset="0"/>
                  </a:rPr>
                  <a:t>Δ</a:t>
                </a:r>
                <a:r>
                  <a:rPr lang="en-US" altLang="zh-CN" sz="1400" dirty="0" smtClean="0">
                    <a:latin typeface="Times New Roman" panose="02020603050405020304" pitchFamily="18" charset="0"/>
                    <a:ea typeface="+mn-ea"/>
                    <a:cs typeface="Times New Roman" panose="02020603050405020304" pitchFamily="18" charset="0"/>
                  </a:rPr>
                  <a:t>t (</a:t>
                </a:r>
                <a:r>
                  <a:rPr lang="en-US" altLang="zh-CN" sz="1400" dirty="0">
                    <a:latin typeface="Times New Roman" panose="02020603050405020304" pitchFamily="18" charset="0"/>
                    <a:ea typeface="+mn-ea"/>
                    <a:cs typeface="Times New Roman" panose="02020603050405020304" pitchFamily="18" charset="0"/>
                  </a:rPr>
                  <a:t>5.4040  </a:t>
                </a:r>
                <a:r>
                  <a:rPr lang="en-US" altLang="zh-CN" sz="1400" dirty="0" smtClean="0">
                    <a:latin typeface="Times New Roman" panose="02020603050405020304" pitchFamily="18" charset="0"/>
                    <a:ea typeface="+mn-ea"/>
                    <a:cs typeface="Times New Roman" panose="02020603050405020304" pitchFamily="18" charset="0"/>
                  </a:rPr>
                  <a:t>21.9200  16.8320   </a:t>
                </a:r>
                <a:r>
                  <a:rPr lang="en-US" altLang="zh-CN" sz="1400" dirty="0">
                    <a:latin typeface="Times New Roman" panose="02020603050405020304" pitchFamily="18" charset="0"/>
                    <a:ea typeface="+mn-ea"/>
                    <a:cs typeface="Times New Roman" panose="02020603050405020304" pitchFamily="18" charset="0"/>
                  </a:rPr>
                  <a:t>4.7800</a:t>
                </a:r>
                <a:r>
                  <a:rPr lang="en-US" altLang="zh-CN" sz="1400" dirty="0" smtClean="0">
                    <a:latin typeface="Times New Roman" panose="02020603050405020304" pitchFamily="18" charset="0"/>
                    <a:ea typeface="+mn-ea"/>
                    <a:cs typeface="Times New Roman" panose="02020603050405020304" pitchFamily="18" charset="0"/>
                  </a:rPr>
                  <a:t>)</a:t>
                </a:r>
                <a14:m>
                  <m:oMath xmlns:m="http://schemas.openxmlformats.org/officeDocument/2006/math">
                    <m:r>
                      <a:rPr lang="zh-CN" altLang="en-US" sz="1400" i="1" smtClean="0">
                        <a:latin typeface="Cambria Math" panose="02040503050406030204" pitchFamily="18" charset="0"/>
                        <a:ea typeface="+mn-ea"/>
                        <a:cs typeface="Times New Roman" panose="02020603050405020304" pitchFamily="18" charset="0"/>
                      </a:rPr>
                      <m:t>𝜇</m:t>
                    </m:r>
                    <m:r>
                      <a:rPr lang="en-US" altLang="zh-CN" sz="1400" b="0" i="1" smtClean="0">
                        <a:latin typeface="Cambria Math" panose="02040503050406030204" pitchFamily="18" charset="0"/>
                        <a:ea typeface="+mn-ea"/>
                        <a:cs typeface="Times New Roman" panose="02020603050405020304" pitchFamily="18" charset="0"/>
                      </a:rPr>
                      <m:t>𝑠</m:t>
                    </m:r>
                  </m:oMath>
                </a14:m>
                <a:endParaRPr lang="zh-CN" altLang="en-US" sz="1400" dirty="0">
                  <a:latin typeface="Times New Roman" panose="02020603050405020304" pitchFamily="18" charset="0"/>
                  <a:ea typeface="+mn-ea"/>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5335487" y="4628687"/>
                <a:ext cx="3163045" cy="307777"/>
              </a:xfrm>
              <a:prstGeom prst="rect">
                <a:avLst/>
              </a:prstGeom>
              <a:blipFill rotWithShape="0">
                <a:blip r:embed="rId6"/>
                <a:stretch>
                  <a:fillRect l="-578" t="-1961" b="-19608"/>
                </a:stretch>
              </a:blipFill>
            </p:spPr>
            <p:txBody>
              <a:bodyPr/>
              <a:lstStyle/>
              <a:p>
                <a:r>
                  <a:rPr lang="zh-CN" altLang="en-US">
                    <a:noFill/>
                  </a:rPr>
                  <a:t> </a:t>
                </a:r>
              </a:p>
            </p:txBody>
          </p:sp>
        </mc:Fallback>
      </mc:AlternateContent>
      <p:sp>
        <p:nvSpPr>
          <p:cNvPr id="32" name="矩形 31"/>
          <p:cNvSpPr/>
          <p:nvPr/>
        </p:nvSpPr>
        <p:spPr>
          <a:xfrm>
            <a:off x="4488028" y="1184115"/>
            <a:ext cx="2031325" cy="369332"/>
          </a:xfrm>
          <a:prstGeom prst="rect">
            <a:avLst/>
          </a:prstGeom>
        </p:spPr>
        <p:txBody>
          <a:bodyPr wrap="none">
            <a:spAutoFit/>
          </a:bodyPr>
          <a:lstStyle/>
          <a:p>
            <a:r>
              <a:rPr lang="zh-CN" altLang="en-US" dirty="0" smtClean="0">
                <a:solidFill>
                  <a:srgbClr val="FF0000"/>
                </a:solidFill>
                <a:latin typeface="Times New Roman" panose="02020603050405020304" pitchFamily="18" charset="0"/>
                <a:ea typeface="+mn-ea"/>
                <a:cs typeface="Times New Roman" panose="02020603050405020304" pitchFamily="18" charset="0"/>
              </a:rPr>
              <a:t>小区域损伤评估：</a:t>
            </a:r>
            <a:endParaRPr lang="zh-CN" altLang="en-US" dirty="0">
              <a:solidFill>
                <a:srgbClr val="FF0000"/>
              </a:solidFill>
              <a:latin typeface="Times New Roman" panose="02020603050405020304" pitchFamily="18" charset="0"/>
              <a:ea typeface="+mn-ea"/>
              <a:cs typeface="Times New Roman" panose="02020603050405020304" pitchFamily="18" charset="0"/>
            </a:endParaRPr>
          </a:p>
        </p:txBody>
      </p:sp>
      <p:sp>
        <p:nvSpPr>
          <p:cNvPr id="13" name="矩形 12"/>
          <p:cNvSpPr/>
          <p:nvPr/>
        </p:nvSpPr>
        <p:spPr>
          <a:xfrm>
            <a:off x="2483768" y="5302687"/>
            <a:ext cx="2160240" cy="1169551"/>
          </a:xfrm>
          <a:prstGeom prst="rect">
            <a:avLst/>
          </a:prstGeom>
        </p:spPr>
        <p:txBody>
          <a:bodyPr wrap="square">
            <a:spAutoFit/>
          </a:bodyPr>
          <a:lstStyle/>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定位：</a:t>
            </a:r>
            <a:r>
              <a:rPr lang="en-US" altLang="zh-CN" sz="1400" kern="100" dirty="0" smtClean="0">
                <a:latin typeface="Times New Roman" panose="02020603050405020304" pitchFamily="18" charset="0"/>
                <a:ea typeface="+mn-ea"/>
                <a:cs typeface="Times New Roman" panose="02020603050405020304" pitchFamily="18" charset="0"/>
              </a:rPr>
              <a:t>(-41.6 </a:t>
            </a:r>
            <a:r>
              <a:rPr lang="en-US" altLang="zh-CN" sz="1400" kern="100" dirty="0">
                <a:latin typeface="Times New Roman" panose="02020603050405020304" pitchFamily="18" charset="0"/>
                <a:ea typeface="+mn-ea"/>
                <a:cs typeface="Times New Roman" panose="02020603050405020304" pitchFamily="18" charset="0"/>
              </a:rPr>
              <a:t>-</a:t>
            </a:r>
            <a:r>
              <a:rPr lang="en-US" altLang="zh-CN" sz="1400" kern="100" dirty="0" smtClean="0">
                <a:latin typeface="Times New Roman" panose="02020603050405020304" pitchFamily="18" charset="0"/>
                <a:ea typeface="+mn-ea"/>
                <a:cs typeface="Times New Roman" panose="02020603050405020304" pitchFamily="18" charset="0"/>
              </a:rPr>
              <a:t>123.2)   </a:t>
            </a:r>
            <a:endParaRPr lang="en-US" altLang="zh-CN" sz="1400" kern="100" dirty="0" smtClean="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偏离</a:t>
            </a:r>
            <a:r>
              <a:rPr lang="zh-CN" altLang="zh-CN" sz="1400" kern="100" dirty="0">
                <a:latin typeface="Times New Roman" panose="02020603050405020304" pitchFamily="18" charset="0"/>
                <a:ea typeface="+mn-ea"/>
                <a:cs typeface="Times New Roman" panose="02020603050405020304" pitchFamily="18" charset="0"/>
              </a:rPr>
              <a:t>实际</a:t>
            </a:r>
            <a:r>
              <a:rPr lang="zh-CN" altLang="zh-CN" sz="1400" kern="100" dirty="0" smtClean="0">
                <a:latin typeface="Times New Roman" panose="02020603050405020304" pitchFamily="18" charset="0"/>
                <a:ea typeface="+mn-ea"/>
                <a:cs typeface="Times New Roman" panose="02020603050405020304" pitchFamily="18" charset="0"/>
              </a:rPr>
              <a:t>位置</a:t>
            </a:r>
            <a:r>
              <a:rPr lang="en-US" altLang="zh-CN" sz="1400" kern="100" dirty="0" smtClean="0">
                <a:latin typeface="Times New Roman" panose="02020603050405020304" pitchFamily="18" charset="0"/>
                <a:ea typeface="+mn-ea"/>
                <a:cs typeface="Times New Roman" panose="02020603050405020304" pitchFamily="18" charset="0"/>
              </a:rPr>
              <a:t>3.58mm              </a:t>
            </a:r>
            <a:endParaRPr lang="zh-CN" altLang="zh-CN" sz="1400" kern="100" dirty="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直径</a:t>
            </a:r>
            <a:r>
              <a:rPr lang="en-US" altLang="zh-CN" sz="1400" kern="100" dirty="0" smtClean="0">
                <a:latin typeface="Times New Roman" panose="02020603050405020304" pitchFamily="18" charset="0"/>
                <a:ea typeface="+mn-ea"/>
                <a:cs typeface="Times New Roman" panose="02020603050405020304" pitchFamily="18" charset="0"/>
              </a:rPr>
              <a:t>: </a:t>
            </a:r>
            <a:r>
              <a:rPr lang="en-US" altLang="zh-CN" sz="1400" kern="100" dirty="0" smtClean="0">
                <a:latin typeface="Times New Roman" panose="02020603050405020304" pitchFamily="18" charset="0"/>
                <a:ea typeface="+mn-ea"/>
                <a:cs typeface="Times New Roman" panose="02020603050405020304" pitchFamily="18" charset="0"/>
              </a:rPr>
              <a:t>13.39 </a:t>
            </a:r>
            <a:r>
              <a:rPr lang="en-US" altLang="zh-CN" sz="1400" kern="100" dirty="0">
                <a:latin typeface="Times New Roman" panose="02020603050405020304" pitchFamily="18" charset="0"/>
                <a:ea typeface="+mn-ea"/>
                <a:cs typeface="Times New Roman" panose="02020603050405020304" pitchFamily="18" charset="0"/>
              </a:rPr>
              <a:t>mm     </a:t>
            </a:r>
            <a:endParaRPr lang="en-US" altLang="zh-CN" sz="1400" kern="100" dirty="0" smtClean="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误差</a:t>
            </a:r>
            <a:r>
              <a:rPr lang="en-US" altLang="zh-CN" sz="1400" kern="100" dirty="0" smtClean="0">
                <a:latin typeface="Times New Roman" panose="02020603050405020304" pitchFamily="18" charset="0"/>
                <a:ea typeface="+mn-ea"/>
                <a:cs typeface="Times New Roman" panose="02020603050405020304" pitchFamily="18" charset="0"/>
              </a:rPr>
              <a:t>: </a:t>
            </a:r>
            <a:r>
              <a:rPr lang="en-US" altLang="zh-CN" sz="1400" kern="100" dirty="0" smtClean="0">
                <a:latin typeface="Times New Roman" panose="02020603050405020304" pitchFamily="18" charset="0"/>
                <a:ea typeface="+mn-ea"/>
                <a:cs typeface="Times New Roman" panose="02020603050405020304" pitchFamily="18" charset="0"/>
              </a:rPr>
              <a:t>91.3% </a:t>
            </a:r>
            <a:endParaRPr lang="en-US" altLang="zh-CN" sz="1400" kern="100" dirty="0" smtClean="0">
              <a:latin typeface="Times New Roman" panose="02020603050405020304" pitchFamily="18" charset="0"/>
              <a:ea typeface="+mn-ea"/>
              <a:cs typeface="Times New Roman" panose="02020603050405020304" pitchFamily="18" charset="0"/>
            </a:endParaRPr>
          </a:p>
          <a:p>
            <a:pPr algn="just">
              <a:spcAft>
                <a:spcPts val="0"/>
              </a:spcAft>
            </a:pPr>
            <a:r>
              <a:rPr lang="zh-CN" altLang="en-US" sz="1400" kern="100" dirty="0">
                <a:latin typeface="Times New Roman" panose="02020603050405020304" pitchFamily="18" charset="0"/>
                <a:ea typeface="+mn-ea"/>
                <a:cs typeface="Times New Roman" panose="02020603050405020304" pitchFamily="18" charset="0"/>
              </a:rPr>
              <a:t>真实大小：</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a:latin typeface="Times New Roman" panose="02020603050405020304" pitchFamily="18" charset="0"/>
                <a:ea typeface="+mn-ea"/>
                <a:cs typeface="Times New Roman" panose="02020603050405020304" pitchFamily="18" charset="0"/>
              </a:rPr>
              <a:t>7mm</a:t>
            </a:r>
            <a:endParaRPr lang="zh-CN" altLang="zh-CN" sz="1400" kern="100" dirty="0">
              <a:effectLst/>
              <a:latin typeface="Times New Roman" panose="02020603050405020304" pitchFamily="18" charset="0"/>
              <a:ea typeface="+mn-ea"/>
              <a:cs typeface="Times New Roman" panose="02020603050405020304" pitchFamily="18" charset="0"/>
            </a:endParaRPr>
          </a:p>
        </p:txBody>
      </p:sp>
      <p:cxnSp>
        <p:nvCxnSpPr>
          <p:cNvPr id="35" name="Straight Connector 3"/>
          <p:cNvCxnSpPr>
            <a:cxnSpLocks noChangeShapeType="1"/>
          </p:cNvCxnSpPr>
          <p:nvPr/>
        </p:nvCxnSpPr>
        <p:spPr bwMode="auto">
          <a:xfrm flipH="1">
            <a:off x="4499992" y="1194358"/>
            <a:ext cx="2680" cy="5402994"/>
          </a:xfrm>
          <a:prstGeom prst="line">
            <a:avLst/>
          </a:prstGeom>
          <a:noFill/>
          <a:ln w="6350" algn="ctr">
            <a:solidFill>
              <a:srgbClr val="0000FF"/>
            </a:solidFill>
            <a:prstDash val="dashDot"/>
            <a:round/>
            <a:headEnd/>
            <a:tailEnd/>
          </a:ln>
          <a:extLst>
            <a:ext uri="{909E8E84-426E-40DD-AFC4-6F175D3DCCD1}">
              <a14:hiddenFill xmlns:a14="http://schemas.microsoft.com/office/drawing/2010/main">
                <a:noFill/>
              </a14:hiddenFill>
            </a:ext>
          </a:extLst>
        </p:spPr>
      </p:cxnSp>
      <p:sp>
        <p:nvSpPr>
          <p:cNvPr id="18" name="矩形 17"/>
          <p:cNvSpPr/>
          <p:nvPr/>
        </p:nvSpPr>
        <p:spPr>
          <a:xfrm>
            <a:off x="6574112" y="5254840"/>
            <a:ext cx="2020638" cy="1169551"/>
          </a:xfrm>
          <a:prstGeom prst="rect">
            <a:avLst/>
          </a:prstGeom>
        </p:spPr>
        <p:txBody>
          <a:bodyPr wrap="square">
            <a:spAutoFit/>
          </a:bodyPr>
          <a:lstStyle/>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定位：</a:t>
            </a:r>
            <a:r>
              <a:rPr lang="en-US" altLang="zh-CN" sz="1400" kern="100" dirty="0" smtClean="0">
                <a:latin typeface="Times New Roman" panose="02020603050405020304" pitchFamily="18" charset="0"/>
                <a:ea typeface="+mn-ea"/>
                <a:cs typeface="Times New Roman" panose="02020603050405020304" pitchFamily="18" charset="0"/>
              </a:rPr>
              <a:t>(-40.4  </a:t>
            </a:r>
            <a:r>
              <a:rPr lang="en-US" altLang="zh-CN" sz="1400" kern="100" dirty="0" smtClean="0">
                <a:latin typeface="Times New Roman" panose="02020603050405020304" pitchFamily="18" charset="0"/>
                <a:ea typeface="+mn-ea"/>
                <a:cs typeface="Times New Roman" panose="02020603050405020304" pitchFamily="18" charset="0"/>
              </a:rPr>
              <a:t>-</a:t>
            </a:r>
            <a:r>
              <a:rPr lang="en-US" altLang="zh-CN" sz="1400" kern="100" dirty="0" smtClean="0">
                <a:latin typeface="Times New Roman" panose="02020603050405020304" pitchFamily="18" charset="0"/>
                <a:ea typeface="+mn-ea"/>
                <a:cs typeface="Times New Roman" panose="02020603050405020304" pitchFamily="18" charset="0"/>
              </a:rPr>
              <a:t>119.2)   </a:t>
            </a:r>
            <a:endParaRPr lang="en-US" altLang="zh-CN" sz="1400" kern="100" dirty="0" smtClean="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偏离</a:t>
            </a:r>
            <a:r>
              <a:rPr lang="zh-CN" altLang="zh-CN" sz="1400" kern="100" dirty="0">
                <a:latin typeface="Times New Roman" panose="02020603050405020304" pitchFamily="18" charset="0"/>
                <a:ea typeface="+mn-ea"/>
                <a:cs typeface="Times New Roman" panose="02020603050405020304" pitchFamily="18" charset="0"/>
              </a:rPr>
              <a:t>实际</a:t>
            </a:r>
            <a:r>
              <a:rPr lang="zh-CN" altLang="zh-CN" sz="1400" kern="100" dirty="0" smtClean="0">
                <a:latin typeface="Times New Roman" panose="02020603050405020304" pitchFamily="18" charset="0"/>
                <a:ea typeface="+mn-ea"/>
                <a:cs typeface="Times New Roman" panose="02020603050405020304" pitchFamily="18" charset="0"/>
              </a:rPr>
              <a:t>位置</a:t>
            </a:r>
            <a:r>
              <a:rPr lang="en-US" altLang="zh-CN" sz="1400" kern="100" dirty="0" smtClean="0">
                <a:latin typeface="Times New Roman" panose="02020603050405020304" pitchFamily="18" charset="0"/>
                <a:ea typeface="+mn-ea"/>
                <a:cs typeface="Times New Roman" panose="02020603050405020304" pitchFamily="18" charset="0"/>
              </a:rPr>
              <a:t>0.89mm             </a:t>
            </a:r>
            <a:endParaRPr lang="zh-CN" altLang="zh-CN" sz="1400" kern="100" dirty="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直径</a:t>
            </a:r>
            <a:r>
              <a:rPr lang="en-US" altLang="zh-CN" sz="1400" kern="100" dirty="0" smtClean="0">
                <a:latin typeface="Times New Roman" panose="02020603050405020304" pitchFamily="18" charset="0"/>
                <a:ea typeface="+mn-ea"/>
                <a:cs typeface="Times New Roman" panose="02020603050405020304" pitchFamily="18" charset="0"/>
              </a:rPr>
              <a:t>: </a:t>
            </a:r>
            <a:r>
              <a:rPr lang="en-US" altLang="zh-CN" sz="1400" kern="100" dirty="0" smtClean="0">
                <a:latin typeface="Times New Roman" panose="02020603050405020304" pitchFamily="18" charset="0"/>
                <a:ea typeface="+mn-ea"/>
                <a:cs typeface="Times New Roman" panose="02020603050405020304" pitchFamily="18" charset="0"/>
              </a:rPr>
              <a:t>8.94mm     </a:t>
            </a:r>
            <a:endParaRPr lang="en-US" altLang="zh-CN" sz="1400" kern="100" dirty="0" smtClean="0">
              <a:latin typeface="Times New Roman" panose="02020603050405020304" pitchFamily="18" charset="0"/>
              <a:ea typeface="+mn-ea"/>
              <a:cs typeface="Times New Roman" panose="02020603050405020304" pitchFamily="18" charset="0"/>
            </a:endParaRPr>
          </a:p>
          <a:p>
            <a:pPr algn="just">
              <a:spcAft>
                <a:spcPts val="0"/>
              </a:spcAft>
            </a:pPr>
            <a:r>
              <a:rPr lang="zh-CN" altLang="zh-CN" sz="1400" kern="100" dirty="0" smtClean="0">
                <a:latin typeface="Times New Roman" panose="02020603050405020304" pitchFamily="18" charset="0"/>
                <a:ea typeface="+mn-ea"/>
                <a:cs typeface="Times New Roman" panose="02020603050405020304" pitchFamily="18" charset="0"/>
              </a:rPr>
              <a:t>误差</a:t>
            </a:r>
            <a:r>
              <a:rPr lang="en-US" altLang="zh-CN" sz="1400" kern="100" dirty="0" smtClean="0">
                <a:latin typeface="Times New Roman" panose="02020603050405020304" pitchFamily="18" charset="0"/>
                <a:ea typeface="+mn-ea"/>
                <a:cs typeface="Times New Roman" panose="02020603050405020304" pitchFamily="18" charset="0"/>
              </a:rPr>
              <a:t>: </a:t>
            </a:r>
            <a:r>
              <a:rPr lang="en-US" altLang="zh-CN" sz="1400" kern="100" dirty="0" smtClean="0">
                <a:latin typeface="Times New Roman" panose="02020603050405020304" pitchFamily="18" charset="0"/>
                <a:ea typeface="+mn-ea"/>
                <a:cs typeface="Times New Roman" panose="02020603050405020304" pitchFamily="18" charset="0"/>
              </a:rPr>
              <a:t>27.7%            </a:t>
            </a:r>
            <a:endParaRPr lang="en-US" altLang="zh-CN" sz="1400" kern="100" dirty="0" smtClean="0">
              <a:latin typeface="Times New Roman" panose="02020603050405020304" pitchFamily="18" charset="0"/>
              <a:ea typeface="+mn-ea"/>
              <a:cs typeface="Times New Roman" panose="02020603050405020304" pitchFamily="18" charset="0"/>
            </a:endParaRPr>
          </a:p>
          <a:p>
            <a:pPr algn="just">
              <a:spcAft>
                <a:spcPts val="0"/>
              </a:spcAft>
            </a:pPr>
            <a:r>
              <a:rPr lang="zh-CN" altLang="en-US" sz="1400" kern="100" dirty="0">
                <a:latin typeface="Times New Roman" panose="02020603050405020304" pitchFamily="18" charset="0"/>
                <a:ea typeface="+mn-ea"/>
                <a:cs typeface="Times New Roman" panose="02020603050405020304" pitchFamily="18" charset="0"/>
              </a:rPr>
              <a:t>真实大小：</a:t>
            </a:r>
            <a:r>
              <a:rPr lang="zh-CN" altLang="zh-CN" sz="1400" kern="100" dirty="0">
                <a:latin typeface="Times New Roman" panose="02020603050405020304" pitchFamily="18" charset="0"/>
                <a:ea typeface="+mn-ea"/>
                <a:cs typeface="Times New Roman" panose="02020603050405020304" pitchFamily="18" charset="0"/>
              </a:rPr>
              <a:t> Ф </a:t>
            </a:r>
            <a:r>
              <a:rPr lang="en-US" altLang="zh-CN" sz="1400" kern="100" dirty="0">
                <a:latin typeface="Times New Roman" panose="02020603050405020304" pitchFamily="18" charset="0"/>
                <a:ea typeface="+mn-ea"/>
                <a:cs typeface="Times New Roman" panose="02020603050405020304" pitchFamily="18" charset="0"/>
              </a:rPr>
              <a:t>7mm</a:t>
            </a:r>
            <a:endParaRPr lang="zh-CN" altLang="zh-CN" sz="1400" kern="100" dirty="0">
              <a:effectLst/>
              <a:latin typeface="Times New Roman" panose="02020603050405020304" pitchFamily="18" charset="0"/>
              <a:ea typeface="+mn-ea"/>
              <a:cs typeface="Times New Roman" panose="02020603050405020304" pitchFamily="18" charset="0"/>
            </a:endParaRPr>
          </a:p>
        </p:txBody>
      </p:sp>
      <p:pic>
        <p:nvPicPr>
          <p:cNvPr id="25" name="图片 24" descr="D:\Papers of PhD\Aluminum plates damage detection\A2铝板\损伤检测实验\results\CWT_Excircle_Damage Detection_SamllRegioin（Part）2.tif"/>
          <p:cNvPicPr/>
          <p:nvPr/>
        </p:nvPicPr>
        <p:blipFill rotWithShape="1">
          <a:blip r:embed="rId7" cstate="print">
            <a:extLst>
              <a:ext uri="{28A0092B-C50C-407E-A947-70E740481C1C}">
                <a14:useLocalDpi xmlns:a14="http://schemas.microsoft.com/office/drawing/2010/main" val="0"/>
              </a:ext>
            </a:extLst>
          </a:blip>
          <a:srcRect l="3851" r="7563"/>
          <a:stretch/>
        </p:blipFill>
        <p:spPr bwMode="auto">
          <a:xfrm>
            <a:off x="4611232" y="5043196"/>
            <a:ext cx="1962880" cy="1554155"/>
          </a:xfrm>
          <a:prstGeom prst="rect">
            <a:avLst/>
          </a:prstGeom>
          <a:noFill/>
          <a:ln>
            <a:noFill/>
          </a:ln>
          <a:extLst>
            <a:ext uri="{53640926-AAD7-44D8-BBD7-CCE9431645EC}">
              <a14:shadowObscured xmlns:a14="http://schemas.microsoft.com/office/drawing/2010/main"/>
            </a:ext>
          </a:extLst>
        </p:spPr>
      </p:pic>
      <p:pic>
        <p:nvPicPr>
          <p:cNvPr id="28" name="图片 27" descr="D:\Papers of PhD\Aluminum plates damage detection\A2铝板\损伤检测实验\results\Corr_Excircle_Damage Location of Large Region（Part）.tif"/>
          <p:cNvPicPr/>
          <p:nvPr/>
        </p:nvPicPr>
        <p:blipFill rotWithShape="1">
          <a:blip r:embed="rId8" cstate="print">
            <a:extLst>
              <a:ext uri="{28A0092B-C50C-407E-A947-70E740481C1C}">
                <a14:useLocalDpi xmlns:a14="http://schemas.microsoft.com/office/drawing/2010/main" val="0"/>
              </a:ext>
            </a:extLst>
          </a:blip>
          <a:srcRect l="6582" r="9643"/>
          <a:stretch/>
        </p:blipFill>
        <p:spPr bwMode="auto">
          <a:xfrm>
            <a:off x="184731" y="4927033"/>
            <a:ext cx="2385157" cy="19309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683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latin typeface="Times New Roman" panose="02020603050405020304" pitchFamily="18" charset="0"/>
                <a:ea typeface="+mn-ea"/>
                <a:cs typeface="Times New Roman" panose="02020603050405020304" pitchFamily="18" charset="0"/>
              </a:rPr>
              <a:pPr>
                <a:defRPr/>
              </a:pPr>
              <a:t>39</a:t>
            </a:fld>
            <a:endParaRPr lang="en-US" altLang="zh-CN" dirty="0">
              <a:latin typeface="Times New Roman" panose="02020603050405020304" pitchFamily="18" charset="0"/>
              <a:ea typeface="+mn-ea"/>
              <a:cs typeface="Times New Roman" panose="02020603050405020304" pitchFamily="18" charset="0"/>
            </a:endParaRPr>
          </a:p>
        </p:txBody>
      </p:sp>
      <p:sp>
        <p:nvSpPr>
          <p:cNvPr id="3"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9"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1"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latin typeface="Times New Roman" panose="02020603050405020304" pitchFamily="18" charset="0"/>
              <a:ea typeface="+mn-ea"/>
              <a:cs typeface="Times New Roman" panose="02020603050405020304" pitchFamily="18" charset="0"/>
            </a:endParaRPr>
          </a:p>
        </p:txBody>
      </p:sp>
      <p:sp>
        <p:nvSpPr>
          <p:cNvPr id="16" name="Rectangle 2"/>
          <p:cNvSpPr>
            <a:spLocks noGrp="1" noChangeArrowheads="1"/>
          </p:cNvSpPr>
          <p:nvPr>
            <p:ph type="title"/>
          </p:nvPr>
        </p:nvSpPr>
        <p:spPr>
          <a:xfrm>
            <a:off x="357188" y="620688"/>
            <a:ext cx="7527180" cy="560611"/>
          </a:xfrm>
        </p:spPr>
        <p:txBody>
          <a:bodyPr/>
          <a:lstStyle/>
          <a:p>
            <a:pPr eaLnBrk="1" hangingPunct="1">
              <a:lnSpc>
                <a:spcPct val="130000"/>
              </a:lnSpc>
              <a:defRPr/>
            </a:pPr>
            <a:r>
              <a:rPr lang="en-US" altLang="zh-CN" sz="2200" dirty="0" smtClean="0">
                <a:latin typeface="Times New Roman" panose="02020603050405020304" pitchFamily="18" charset="0"/>
                <a:ea typeface="+mn-ea"/>
                <a:cs typeface="Times New Roman" panose="02020603050405020304" pitchFamily="18" charset="0"/>
              </a:rPr>
              <a:t>3.6. </a:t>
            </a:r>
            <a:r>
              <a:rPr lang="zh-CN" altLang="en-US" sz="2200" dirty="0" smtClean="0">
                <a:latin typeface="Times New Roman" panose="02020603050405020304" pitchFamily="18" charset="0"/>
                <a:ea typeface="+mn-ea"/>
                <a:cs typeface="Times New Roman" panose="02020603050405020304" pitchFamily="18" charset="0"/>
              </a:rPr>
              <a:t>本章小结</a:t>
            </a:r>
            <a:endParaRPr lang="en-US" altLang="zh-CN" sz="2200" dirty="0" smtClean="0">
              <a:solidFill>
                <a:schemeClr val="tx1"/>
              </a:solidFill>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327539" y="1340768"/>
            <a:ext cx="8175252" cy="3416320"/>
          </a:xfrm>
          <a:prstGeom prst="rect">
            <a:avLst/>
          </a:prstGeom>
        </p:spPr>
        <p:txBody>
          <a:bodyPr wrap="square">
            <a:spAutoFit/>
          </a:bodyPr>
          <a:lstStyle/>
          <a:p>
            <a:pPr indent="127000">
              <a:lnSpc>
                <a:spcPct val="150000"/>
              </a:lnSpc>
              <a:spcAft>
                <a:spcPts val="0"/>
              </a:spcAft>
            </a:pPr>
            <a:r>
              <a:rPr lang="zh-CN" altLang="zh-CN" kern="100" dirty="0" smtClean="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1</a:t>
            </a:r>
            <a:r>
              <a:rPr lang="zh-CN" altLang="zh-CN" kern="100" dirty="0">
                <a:latin typeface="Times New Roman" panose="02020603050405020304" pitchFamily="18" charset="0"/>
                <a:ea typeface="宋体" panose="02010600030101010101" pitchFamily="2" charset="-122"/>
              </a:rPr>
              <a:t>）数值模拟和实验均验证了本章所提</a:t>
            </a:r>
            <a:r>
              <a:rPr lang="zh-CN" altLang="zh-CN" kern="100" dirty="0">
                <a:solidFill>
                  <a:srgbClr val="0000FF"/>
                </a:solidFill>
                <a:latin typeface="Times New Roman" panose="02020603050405020304" pitchFamily="18" charset="0"/>
                <a:ea typeface="宋体" panose="02010600030101010101" pitchFamily="2" charset="-122"/>
              </a:rPr>
              <a:t>损伤定位及大小评估</a:t>
            </a:r>
            <a:r>
              <a:rPr lang="zh-CN" altLang="zh-CN" kern="100" dirty="0">
                <a:latin typeface="Times New Roman" panose="02020603050405020304" pitchFamily="18" charset="0"/>
                <a:ea typeface="宋体" panose="02010600030101010101" pitchFamily="2" charset="-122"/>
              </a:rPr>
              <a:t>方法的</a:t>
            </a:r>
            <a:r>
              <a:rPr lang="zh-CN" altLang="zh-CN" kern="100" dirty="0" smtClean="0">
                <a:latin typeface="Times New Roman" panose="02020603050405020304" pitchFamily="18" charset="0"/>
                <a:ea typeface="宋体" panose="02010600030101010101" pitchFamily="2" charset="-122"/>
              </a:rPr>
              <a:t>准确性。</a:t>
            </a:r>
            <a:endParaRPr lang="zh-CN" altLang="zh-CN" kern="100" dirty="0">
              <a:latin typeface="Times New Roman" panose="02020603050405020304" pitchFamily="18" charset="0"/>
              <a:ea typeface="宋体" panose="02010600030101010101" pitchFamily="2" charset="-122"/>
            </a:endParaRPr>
          </a:p>
          <a:p>
            <a:pPr indent="127000">
              <a:lnSpc>
                <a:spcPct val="150000"/>
              </a:lnSpc>
              <a:spcAft>
                <a:spcPts val="0"/>
              </a:spcAft>
            </a:pPr>
            <a:r>
              <a:rPr lang="zh-CN" altLang="zh-CN"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2</a:t>
            </a:r>
            <a:r>
              <a:rPr lang="zh-CN" altLang="zh-CN" kern="100" dirty="0">
                <a:latin typeface="Times New Roman" panose="02020603050405020304" pitchFamily="18" charset="0"/>
                <a:ea typeface="宋体" panose="02010600030101010101" pitchFamily="2" charset="-122"/>
              </a:rPr>
              <a:t>）数值和实验对损伤检测研究的结果，表明了</a:t>
            </a:r>
            <a:r>
              <a:rPr lang="zh-CN" altLang="zh-CN" kern="100" dirty="0">
                <a:solidFill>
                  <a:srgbClr val="0000FF"/>
                </a:solidFill>
                <a:latin typeface="Times New Roman" panose="02020603050405020304" pitchFamily="18" charset="0"/>
                <a:ea typeface="宋体" panose="02010600030101010101" pitchFamily="2" charset="-122"/>
              </a:rPr>
              <a:t>检测区域大小</a:t>
            </a:r>
            <a:r>
              <a:rPr lang="zh-CN" altLang="zh-CN" kern="100" dirty="0">
                <a:latin typeface="Times New Roman" panose="02020603050405020304" pitchFamily="18" charset="0"/>
                <a:ea typeface="宋体" panose="02010600030101010101" pitchFamily="2" charset="-122"/>
              </a:rPr>
              <a:t>对本章所提板中损伤检测方法的精度存在较大影响，检测区域越大，损伤检测结果的精度越低；反之，检测区域越小，检测结果的精度越高。</a:t>
            </a:r>
          </a:p>
          <a:p>
            <a:pPr indent="127000">
              <a:lnSpc>
                <a:spcPct val="150000"/>
              </a:lnSpc>
              <a:spcAft>
                <a:spcPts val="0"/>
              </a:spcAft>
            </a:pPr>
            <a:r>
              <a:rPr lang="zh-CN" altLang="zh-CN"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3</a:t>
            </a:r>
            <a:r>
              <a:rPr lang="zh-CN" altLang="zh-CN" kern="100" dirty="0">
                <a:latin typeface="Times New Roman" panose="02020603050405020304" pitchFamily="18" charset="0"/>
                <a:ea typeface="宋体" panose="02010600030101010101" pitchFamily="2" charset="-122"/>
              </a:rPr>
              <a:t>）采用</a:t>
            </a:r>
            <a:r>
              <a:rPr lang="zh-CN" altLang="zh-CN" kern="100" dirty="0">
                <a:solidFill>
                  <a:srgbClr val="0000FF"/>
                </a:solidFill>
                <a:latin typeface="Times New Roman" panose="02020603050405020304" pitchFamily="18" charset="0"/>
                <a:ea typeface="宋体" panose="02010600030101010101" pitchFamily="2" charset="-122"/>
              </a:rPr>
              <a:t>信号互相关分析</a:t>
            </a:r>
            <a:r>
              <a:rPr lang="zh-CN" altLang="zh-CN" kern="100" dirty="0">
                <a:latin typeface="Times New Roman" panose="02020603050405020304" pitchFamily="18" charset="0"/>
                <a:ea typeface="宋体" panose="02010600030101010101" pitchFamily="2" charset="-122"/>
              </a:rPr>
              <a:t>方法，能方便准确地提取损伤信号</a:t>
            </a:r>
            <a:r>
              <a:rPr lang="en-US" altLang="zh-CN" kern="100" dirty="0">
                <a:latin typeface="Times New Roman" panose="02020603050405020304" pitchFamily="18" charset="0"/>
                <a:ea typeface="宋体" panose="02010600030101010101" pitchFamily="2" charset="-122"/>
              </a:rPr>
              <a:t>ToF</a:t>
            </a:r>
            <a:r>
              <a:rPr lang="zh-CN" altLang="zh-CN" kern="100" dirty="0">
                <a:latin typeface="Times New Roman" panose="02020603050405020304" pitchFamily="18" charset="0"/>
                <a:ea typeface="宋体" panose="02010600030101010101" pitchFamily="2" charset="-122"/>
              </a:rPr>
              <a:t>，提高板中损伤检测的精度。</a:t>
            </a:r>
          </a:p>
          <a:p>
            <a:pPr indent="127000" algn="just">
              <a:lnSpc>
                <a:spcPct val="150000"/>
              </a:lnSpc>
              <a:spcAft>
                <a:spcPts val="0"/>
              </a:spcAft>
            </a:pPr>
            <a:r>
              <a:rPr lang="zh-CN" altLang="zh-CN" sz="1400" kern="100" dirty="0">
                <a:latin typeface="Times New Roman" panose="02020603050405020304" pitchFamily="18" charset="0"/>
                <a:ea typeface="宋体" panose="02010600030101010101" pitchFamily="2" charset="-122"/>
              </a:rPr>
              <a:t>（</a:t>
            </a:r>
            <a:r>
              <a:rPr lang="en-US" altLang="zh-CN" sz="1400" kern="100" dirty="0">
                <a:latin typeface="Times New Roman" panose="02020603050405020304" pitchFamily="18" charset="0"/>
                <a:ea typeface="宋体" panose="02010600030101010101" pitchFamily="2" charset="-122"/>
              </a:rPr>
              <a:t>4</a:t>
            </a:r>
            <a:r>
              <a:rPr lang="zh-CN" altLang="zh-CN" sz="1400"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适当大小的损伤检测区域，既能保证损伤检测的精度，同时能够兼顾经济成本。</a:t>
            </a:r>
            <a:endParaRPr lang="zh-CN" altLang="zh-CN"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17476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1B8CFF65-CDFA-4FF2-A54A-3456B4512175}" type="slidenum">
              <a:rPr lang="en-US" altLang="zh-CN" smtClean="0"/>
              <a:pPr>
                <a:defRPr/>
              </a:pPr>
              <a:t>4</a:t>
            </a:fld>
            <a:endParaRPr lang="en-US" altLang="zh-CN" dirty="0"/>
          </a:p>
        </p:txBody>
      </p:sp>
      <p:sp>
        <p:nvSpPr>
          <p:cNvPr id="22" name="Rectangle 2"/>
          <p:cNvSpPr>
            <a:spLocks noGrp="1" noChangeArrowheads="1"/>
          </p:cNvSpPr>
          <p:nvPr>
            <p:ph type="title"/>
          </p:nvPr>
        </p:nvSpPr>
        <p:spPr>
          <a:xfrm>
            <a:off x="357188" y="476672"/>
            <a:ext cx="3373932"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(ii</a:t>
            </a:r>
            <a:r>
              <a:rPr lang="en-US" altLang="zh-CN" sz="3000" dirty="0" smtClean="0">
                <a:latin typeface="+mn-lt"/>
                <a:ea typeface="黑体" panose="02010609060101010101" pitchFamily="49" charset="-122"/>
                <a:cs typeface="Times New Roman" panose="02020603050405020304" pitchFamily="18" charset="0"/>
              </a:rPr>
              <a:t>)-</a:t>
            </a:r>
            <a:r>
              <a:rPr lang="zh-CN" altLang="en-US" sz="3000" dirty="0" smtClean="0">
                <a:latin typeface="+mn-lt"/>
                <a:ea typeface="黑体" panose="02010609060101010101" pitchFamily="49" charset="-122"/>
                <a:cs typeface="Times New Roman" panose="02020603050405020304" pitchFamily="18" charset="0"/>
              </a:rPr>
              <a:t>屈曲</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19" name="矩形 18"/>
          <p:cNvSpPr/>
          <p:nvPr/>
        </p:nvSpPr>
        <p:spPr>
          <a:xfrm>
            <a:off x="1178902" y="2986032"/>
            <a:ext cx="3494867" cy="1200329"/>
          </a:xfrm>
          <a:prstGeom prst="rect">
            <a:avLst/>
          </a:prstGeom>
        </p:spPr>
        <p:txBody>
          <a:bodyPr wrap="none">
            <a:spAutoFit/>
          </a:bodyPr>
          <a:lstStyle/>
          <a:p>
            <a:r>
              <a:rPr lang="zh-CN" altLang="en-US" dirty="0" smtClean="0"/>
              <a:t>复合材料板受压屈曲</a:t>
            </a:r>
            <a:endParaRPr lang="en-US" altLang="zh-CN" dirty="0" smtClean="0"/>
          </a:p>
          <a:p>
            <a:r>
              <a:rPr lang="zh-CN" altLang="en-US" dirty="0" smtClean="0"/>
              <a:t>（王克林，</a:t>
            </a:r>
            <a:r>
              <a:rPr lang="en-US" altLang="zh-CN" dirty="0" smtClean="0"/>
              <a:t>2003</a:t>
            </a:r>
            <a:r>
              <a:rPr lang="zh-CN" altLang="en-US" dirty="0" smtClean="0"/>
              <a:t>；</a:t>
            </a:r>
            <a:endParaRPr lang="en-US" altLang="zh-CN" dirty="0" smtClean="0"/>
          </a:p>
          <a:p>
            <a:r>
              <a:rPr lang="en-US" altLang="zh-CN" dirty="0" smtClean="0"/>
              <a:t> S.A.M. </a:t>
            </a:r>
            <a:r>
              <a:rPr lang="en-US" altLang="zh-CN" dirty="0" err="1" smtClean="0"/>
              <a:t>Ghannadpour</a:t>
            </a:r>
            <a:r>
              <a:rPr lang="zh-CN" altLang="en-US" dirty="0" smtClean="0"/>
              <a:t>，</a:t>
            </a:r>
            <a:r>
              <a:rPr lang="en-US" altLang="zh-CN" dirty="0" smtClean="0"/>
              <a:t>2014</a:t>
            </a:r>
            <a:r>
              <a:rPr lang="zh-CN" altLang="en-US" dirty="0" smtClean="0"/>
              <a:t>；</a:t>
            </a:r>
            <a:endParaRPr lang="en-US" altLang="zh-CN" dirty="0" smtClean="0"/>
          </a:p>
          <a:p>
            <a:r>
              <a:rPr lang="en-US" altLang="zh-CN" dirty="0" smtClean="0"/>
              <a:t>EV </a:t>
            </a:r>
            <a:r>
              <a:rPr lang="en-US" altLang="zh-CN" dirty="0" err="1" smtClean="0"/>
              <a:t>Morozov</a:t>
            </a:r>
            <a:r>
              <a:rPr lang="zh-CN" altLang="en-US" dirty="0" smtClean="0"/>
              <a:t>，</a:t>
            </a:r>
            <a:r>
              <a:rPr lang="en-US" altLang="zh-CN" dirty="0" smtClean="0"/>
              <a:t>2014</a:t>
            </a:r>
            <a:r>
              <a:rPr lang="zh-CN" altLang="en-US" dirty="0" smtClean="0"/>
              <a:t>）</a:t>
            </a:r>
            <a:endParaRPr lang="zh-CN" altLang="en-US" dirty="0"/>
          </a:p>
        </p:txBody>
      </p:sp>
      <p:sp>
        <p:nvSpPr>
          <p:cNvPr id="23" name="矩形 22"/>
          <p:cNvSpPr/>
          <p:nvPr/>
        </p:nvSpPr>
        <p:spPr>
          <a:xfrm>
            <a:off x="1129604" y="1268760"/>
            <a:ext cx="4540025" cy="923330"/>
          </a:xfrm>
          <a:prstGeom prst="rect">
            <a:avLst/>
          </a:prstGeom>
        </p:spPr>
        <p:txBody>
          <a:bodyPr wrap="none">
            <a:spAutoFit/>
          </a:bodyPr>
          <a:lstStyle/>
          <a:p>
            <a:r>
              <a:rPr lang="zh-CN" altLang="en-US" dirty="0" smtClean="0"/>
              <a:t>平板自由或受压下的振动、屈曲问题</a:t>
            </a:r>
            <a:endParaRPr lang="en-US" altLang="zh-CN" dirty="0" smtClean="0"/>
          </a:p>
          <a:p>
            <a:r>
              <a:rPr lang="zh-CN" altLang="en-US" dirty="0" smtClean="0"/>
              <a:t>（</a:t>
            </a:r>
            <a:r>
              <a:rPr lang="en-US" altLang="zh-CN" dirty="0"/>
              <a:t> J. M. Whitney </a:t>
            </a:r>
            <a:r>
              <a:rPr lang="zh-CN" altLang="en-US" dirty="0" smtClean="0"/>
              <a:t>，</a:t>
            </a:r>
            <a:r>
              <a:rPr lang="en-US" altLang="zh-CN" dirty="0" smtClean="0"/>
              <a:t>1969</a:t>
            </a:r>
            <a:r>
              <a:rPr lang="zh-CN" altLang="en-US" dirty="0" smtClean="0"/>
              <a:t>；</a:t>
            </a:r>
            <a:endParaRPr lang="en-US" altLang="zh-CN" dirty="0" smtClean="0"/>
          </a:p>
          <a:p>
            <a:r>
              <a:rPr lang="en-US" altLang="zh-CN" dirty="0" err="1" smtClean="0"/>
              <a:t>Sundara</a:t>
            </a:r>
            <a:r>
              <a:rPr lang="en-US" altLang="zh-CN" dirty="0" smtClean="0"/>
              <a:t> KT</a:t>
            </a:r>
            <a:r>
              <a:rPr lang="zh-CN" altLang="en-US" dirty="0" smtClean="0"/>
              <a:t>，</a:t>
            </a:r>
            <a:r>
              <a:rPr lang="en-US" altLang="zh-CN" dirty="0" smtClean="0"/>
              <a:t>1980</a:t>
            </a:r>
            <a:r>
              <a:rPr lang="zh-CN" altLang="en-US" dirty="0" smtClean="0"/>
              <a:t>；</a:t>
            </a:r>
            <a:r>
              <a:rPr lang="en-US" altLang="zh-CN" dirty="0" smtClean="0"/>
              <a:t>Higuchi K</a:t>
            </a:r>
            <a:r>
              <a:rPr lang="zh-CN" altLang="en-US" dirty="0" smtClean="0"/>
              <a:t>，</a:t>
            </a:r>
            <a:r>
              <a:rPr lang="en-US" altLang="zh-CN" dirty="0" smtClean="0"/>
              <a:t>1989</a:t>
            </a:r>
            <a:r>
              <a:rPr lang="zh-CN" altLang="en-US" dirty="0" smtClean="0"/>
              <a:t>）</a:t>
            </a:r>
            <a:endParaRPr lang="zh-CN" altLang="en-US" dirty="0"/>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4024" y="1655670"/>
            <a:ext cx="2304256" cy="1665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矩形 25"/>
          <p:cNvSpPr/>
          <p:nvPr/>
        </p:nvSpPr>
        <p:spPr>
          <a:xfrm>
            <a:off x="1189449" y="4221088"/>
            <a:ext cx="5129930" cy="646331"/>
          </a:xfrm>
          <a:prstGeom prst="rect">
            <a:avLst/>
          </a:prstGeom>
        </p:spPr>
        <p:txBody>
          <a:bodyPr wrap="none">
            <a:spAutoFit/>
          </a:bodyPr>
          <a:lstStyle/>
          <a:p>
            <a:r>
              <a:rPr lang="zh-CN" altLang="en-US" dirty="0" smtClean="0"/>
              <a:t>含孔复合材料板受压或受剪屈曲</a:t>
            </a:r>
            <a:endParaRPr lang="en-US" altLang="zh-CN" dirty="0" smtClean="0"/>
          </a:p>
          <a:p>
            <a:r>
              <a:rPr lang="zh-CN" altLang="en-US" dirty="0" smtClean="0"/>
              <a:t>（</a:t>
            </a:r>
            <a:r>
              <a:rPr lang="en-US" altLang="zh-CN" dirty="0" smtClean="0"/>
              <a:t>M. P</a:t>
            </a:r>
            <a:r>
              <a:rPr lang="en-US" altLang="zh-CN" dirty="0"/>
              <a:t>. </a:t>
            </a:r>
            <a:r>
              <a:rPr lang="en-US" altLang="zh-CN" dirty="0" smtClean="0"/>
              <a:t>Nemeth</a:t>
            </a:r>
            <a:r>
              <a:rPr lang="zh-CN" altLang="en-US" dirty="0" smtClean="0"/>
              <a:t>，</a:t>
            </a:r>
            <a:r>
              <a:rPr lang="en-US" altLang="zh-CN" dirty="0" smtClean="0"/>
              <a:t>1996</a:t>
            </a:r>
            <a:r>
              <a:rPr lang="zh-CN" altLang="en-US" dirty="0" smtClean="0"/>
              <a:t>；</a:t>
            </a:r>
            <a:r>
              <a:rPr lang="en-US" altLang="zh-CN" dirty="0" smtClean="0"/>
              <a:t>M</a:t>
            </a:r>
            <a:r>
              <a:rPr lang="en-US" altLang="zh-CN" dirty="0"/>
              <a:t>. </a:t>
            </a:r>
            <a:r>
              <a:rPr lang="en-US" altLang="zh-CN" dirty="0" smtClean="0"/>
              <a:t>A</a:t>
            </a:r>
            <a:r>
              <a:rPr lang="en-US" altLang="zh-CN" dirty="0"/>
              <a:t>.</a:t>
            </a:r>
            <a:r>
              <a:rPr lang="en-US" altLang="zh-CN" dirty="0" smtClean="0"/>
              <a:t> </a:t>
            </a:r>
            <a:r>
              <a:rPr lang="en-US" altLang="zh-CN" dirty="0" err="1" smtClean="0"/>
              <a:t>Komur</a:t>
            </a:r>
            <a:r>
              <a:rPr lang="en-US" altLang="zh-CN" dirty="0" smtClean="0"/>
              <a:t>, 2010</a:t>
            </a:r>
            <a:r>
              <a:rPr lang="zh-CN" altLang="en-US" dirty="0" smtClean="0"/>
              <a:t>）</a:t>
            </a:r>
            <a:endParaRPr lang="zh-CN" altLang="en-US" dirty="0"/>
          </a:p>
        </p:txBody>
      </p:sp>
      <p:pic>
        <p:nvPicPr>
          <p:cNvPr id="2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0326" y="3291194"/>
            <a:ext cx="1765945" cy="222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矩形 27"/>
          <p:cNvSpPr/>
          <p:nvPr/>
        </p:nvSpPr>
        <p:spPr>
          <a:xfrm>
            <a:off x="709107" y="6021288"/>
            <a:ext cx="6955750" cy="461665"/>
          </a:xfrm>
          <a:prstGeom prst="rect">
            <a:avLst/>
          </a:prstGeom>
        </p:spPr>
        <p:txBody>
          <a:bodyPr wrap="none">
            <a:spAutoFit/>
          </a:bodyPr>
          <a:lstStyle/>
          <a:p>
            <a:r>
              <a:rPr lang="zh-CN" altLang="en-US" sz="2400" dirty="0" smtClean="0">
                <a:solidFill>
                  <a:srgbClr val="C00000"/>
                </a:solidFill>
                <a:latin typeface="+mj-ea"/>
                <a:ea typeface="+mj-ea"/>
              </a:rPr>
              <a:t>复合材料大开口壁板受载下发生局部屈曲的条件？</a:t>
            </a:r>
            <a:endParaRPr lang="en-US" altLang="zh-CN" sz="2400" dirty="0" smtClean="0">
              <a:solidFill>
                <a:srgbClr val="C00000"/>
              </a:solidFill>
              <a:latin typeface="+mj-ea"/>
              <a:ea typeface="+mj-ea"/>
            </a:endParaRPr>
          </a:p>
        </p:txBody>
      </p:sp>
      <p:sp>
        <p:nvSpPr>
          <p:cNvPr id="29" name="矩形 28"/>
          <p:cNvSpPr/>
          <p:nvPr/>
        </p:nvSpPr>
        <p:spPr>
          <a:xfrm>
            <a:off x="1186000" y="4942909"/>
            <a:ext cx="6001964" cy="646331"/>
          </a:xfrm>
          <a:prstGeom prst="rect">
            <a:avLst/>
          </a:prstGeom>
        </p:spPr>
        <p:txBody>
          <a:bodyPr wrap="none">
            <a:spAutoFit/>
          </a:bodyPr>
          <a:lstStyle/>
          <a:p>
            <a:r>
              <a:rPr lang="zh-CN" altLang="en-US" dirty="0" smtClean="0"/>
              <a:t>加筋等复杂结构受压或受剪屈曲</a:t>
            </a:r>
            <a:endParaRPr lang="en-US" altLang="zh-CN" dirty="0" smtClean="0"/>
          </a:p>
          <a:p>
            <a:r>
              <a:rPr lang="zh-CN" altLang="en-US" dirty="0" smtClean="0"/>
              <a:t>（</a:t>
            </a:r>
            <a:r>
              <a:rPr lang="en-US" altLang="zh-CN" dirty="0" err="1" smtClean="0"/>
              <a:t>Kollar</a:t>
            </a:r>
            <a:r>
              <a:rPr lang="en-US" altLang="zh-CN" dirty="0" smtClean="0"/>
              <a:t> LP, 2003</a:t>
            </a:r>
            <a:r>
              <a:rPr lang="zh-CN" altLang="en-US" dirty="0" smtClean="0"/>
              <a:t>；</a:t>
            </a:r>
            <a:r>
              <a:rPr lang="en-US" altLang="zh-CN" dirty="0" err="1" smtClean="0"/>
              <a:t>Tarjan</a:t>
            </a:r>
            <a:r>
              <a:rPr lang="en-US" altLang="zh-CN" dirty="0" smtClean="0"/>
              <a:t> G</a:t>
            </a:r>
            <a:r>
              <a:rPr lang="zh-CN" altLang="en-US" dirty="0" smtClean="0"/>
              <a:t>，</a:t>
            </a:r>
            <a:r>
              <a:rPr lang="en-US" altLang="zh-CN" dirty="0" smtClean="0"/>
              <a:t>2010</a:t>
            </a:r>
            <a:r>
              <a:rPr lang="zh-CN" altLang="en-US" dirty="0" smtClean="0"/>
              <a:t>；刘庆辉，</a:t>
            </a:r>
            <a:r>
              <a:rPr lang="en-US" altLang="zh-CN" dirty="0" smtClean="0"/>
              <a:t>2013</a:t>
            </a:r>
            <a:r>
              <a:rPr lang="zh-CN" altLang="en-US" dirty="0" smtClean="0"/>
              <a:t>）</a:t>
            </a:r>
            <a:endParaRPr lang="zh-CN" altLang="en-US" dirty="0"/>
          </a:p>
        </p:txBody>
      </p:sp>
      <p:sp>
        <p:nvSpPr>
          <p:cNvPr id="30" name="矩形 29"/>
          <p:cNvSpPr/>
          <p:nvPr/>
        </p:nvSpPr>
        <p:spPr>
          <a:xfrm>
            <a:off x="1238130" y="2336105"/>
            <a:ext cx="2492990" cy="646331"/>
          </a:xfrm>
          <a:prstGeom prst="rect">
            <a:avLst/>
          </a:prstGeom>
        </p:spPr>
        <p:txBody>
          <a:bodyPr wrap="none">
            <a:spAutoFit/>
          </a:bodyPr>
          <a:lstStyle/>
          <a:p>
            <a:r>
              <a:rPr lang="zh-CN" altLang="en-US" dirty="0"/>
              <a:t>复合材料</a:t>
            </a:r>
            <a:r>
              <a:rPr lang="zh-CN" altLang="en-US" dirty="0" smtClean="0"/>
              <a:t>板稳定性分析</a:t>
            </a:r>
            <a:endParaRPr lang="en-US" altLang="zh-CN" dirty="0" smtClean="0"/>
          </a:p>
          <a:p>
            <a:r>
              <a:rPr lang="zh-CN" altLang="en-US" dirty="0" smtClean="0"/>
              <a:t>（王颖坚，</a:t>
            </a:r>
            <a:r>
              <a:rPr lang="en-US" altLang="zh-CN" dirty="0" smtClean="0"/>
              <a:t>1989</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40</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chemeClr val="bg1">
              <a:lumMod val="6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chemeClr val="bg1">
              <a:lumMod val="6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65000"/>
                  </a:schemeClr>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65000"/>
                  </a:schemeClr>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chemeClr val="bg1">
              <a:lumMod val="6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波的损伤定位及大小评估</a:t>
            </a: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7064" y="5251449"/>
            <a:ext cx="606086" cy="529062"/>
            <a:chOff x="1110" y="2656"/>
            <a:chExt cx="1549" cy="1351"/>
          </a:xfrm>
          <a:solidFill>
            <a:srgbClr val="FF000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50080" y="5303039"/>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rgbClr val="FF0000"/>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4168" y="530122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p>
        </p:txBody>
      </p:sp>
      <p:sp>
        <p:nvSpPr>
          <p:cNvPr id="239" name="Line 27"/>
          <p:cNvSpPr>
            <a:spLocks noChangeShapeType="1"/>
          </p:cNvSpPr>
          <p:nvPr/>
        </p:nvSpPr>
        <p:spPr bwMode="auto">
          <a:xfrm>
            <a:off x="1313150" y="5826259"/>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45" name="Group 2"/>
          <p:cNvGrpSpPr>
            <a:grpSpLocks/>
          </p:cNvGrpSpPr>
          <p:nvPr/>
        </p:nvGrpSpPr>
        <p:grpSpPr bwMode="auto">
          <a:xfrm>
            <a:off x="720713" y="4452815"/>
            <a:ext cx="606086" cy="529062"/>
            <a:chOff x="1110" y="2656"/>
            <a:chExt cx="1549" cy="1351"/>
          </a:xfrm>
          <a:solidFill>
            <a:schemeClr val="bg1">
              <a:lumMod val="65000"/>
            </a:schemeClr>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63729" y="4504405"/>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波的损伤定位及大小评估</a:t>
            </a:r>
          </a:p>
        </p:txBody>
      </p:sp>
      <p:sp>
        <p:nvSpPr>
          <p:cNvPr id="51" name="Text Box 12"/>
          <p:cNvSpPr txBox="1">
            <a:spLocks noChangeArrowheads="1"/>
          </p:cNvSpPr>
          <p:nvPr/>
        </p:nvSpPr>
        <p:spPr bwMode="gray">
          <a:xfrm>
            <a:off x="867817" y="4502589"/>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p>
        </p:txBody>
      </p:sp>
      <p:sp>
        <p:nvSpPr>
          <p:cNvPr id="52" name="Line 27"/>
          <p:cNvSpPr>
            <a:spLocks noChangeShapeType="1"/>
          </p:cNvSpPr>
          <p:nvPr/>
        </p:nvSpPr>
        <p:spPr bwMode="auto">
          <a:xfrm>
            <a:off x="1311158" y="5013176"/>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3712924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9"/>
          <p:cNvGrpSpPr>
            <a:grpSpLocks/>
          </p:cNvGrpSpPr>
          <p:nvPr/>
        </p:nvGrpSpPr>
        <p:grpSpPr bwMode="auto">
          <a:xfrm>
            <a:off x="540941" y="1832248"/>
            <a:ext cx="574675" cy="228600"/>
            <a:chOff x="1296" y="1626"/>
            <a:chExt cx="362" cy="144"/>
          </a:xfrm>
        </p:grpSpPr>
        <p:sp>
          <p:nvSpPr>
            <p:cNvPr id="47"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49" name="Line 12"/>
            <p:cNvSpPr>
              <a:spLocks noChangeShapeType="1"/>
            </p:cNvSpPr>
            <p:nvPr/>
          </p:nvSpPr>
          <p:spPr bwMode="gray">
            <a:xfrm flipV="1">
              <a:off x="1440" y="1699"/>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grpSp>
      <p:sp>
        <p:nvSpPr>
          <p:cNvPr id="2" name="灯片编号占位符 1"/>
          <p:cNvSpPr>
            <a:spLocks noGrp="1"/>
          </p:cNvSpPr>
          <p:nvPr>
            <p:ph type="sldNum" sz="quarter" idx="12"/>
          </p:nvPr>
        </p:nvSpPr>
        <p:spPr/>
        <p:txBody>
          <a:bodyPr/>
          <a:lstStyle/>
          <a:p>
            <a:pPr>
              <a:defRPr/>
            </a:pPr>
            <a:fld id="{D4E0C680-7015-401C-A81F-9DD1E9CF2CC8}" type="slidenum">
              <a:rPr lang="en-US" altLang="zh-CN" smtClean="0"/>
              <a:pPr>
                <a:defRPr/>
              </a:pPr>
              <a:t>41</a:t>
            </a:fld>
            <a:endParaRPr lang="en-US" altLang="zh-CN" dirty="0"/>
          </a:p>
        </p:txBody>
      </p:sp>
      <p:sp>
        <p:nvSpPr>
          <p:cNvPr id="3" name="Rectangle 2"/>
          <p:cNvSpPr txBox="1">
            <a:spLocks noChangeArrowheads="1"/>
          </p:cNvSpPr>
          <p:nvPr/>
        </p:nvSpPr>
        <p:spPr>
          <a:xfrm>
            <a:off x="251520" y="620688"/>
            <a:ext cx="7325518" cy="865188"/>
          </a:xfrm>
          <a:prstGeom prst="rect">
            <a:avLst/>
          </a:prstGeom>
        </p:spPr>
        <p:txBody>
          <a:bodyPr/>
          <a:lst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200" kern="0" dirty="0" smtClean="0">
                <a:latin typeface="Arial" panose="020B0604020202020204" pitchFamily="34" charset="0"/>
                <a:ea typeface="黑体" pitchFamily="2" charset="-122"/>
                <a:cs typeface="Arial" panose="020B0604020202020204" pitchFamily="34" charset="0"/>
              </a:rPr>
              <a:t>5.1 </a:t>
            </a:r>
            <a:r>
              <a:rPr lang="zh-CN" altLang="en-US" sz="2200" kern="0" dirty="0" smtClean="0">
                <a:latin typeface="Arial" panose="020B0604020202020204" pitchFamily="34" charset="0"/>
                <a:ea typeface="黑体" pitchFamily="2" charset="-122"/>
                <a:cs typeface="Arial" panose="020B0604020202020204" pitchFamily="34" charset="0"/>
              </a:rPr>
              <a:t>工作总结</a:t>
            </a:r>
            <a:endParaRPr lang="en-US" altLang="zh-CN" sz="20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7" name="AutoShape 8"/>
          <p:cNvSpPr>
            <a:spLocks noChangeArrowheads="1"/>
          </p:cNvSpPr>
          <p:nvPr/>
        </p:nvSpPr>
        <p:spPr bwMode="gray">
          <a:xfrm>
            <a:off x="955533" y="1485876"/>
            <a:ext cx="7360883" cy="961340"/>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en-US" sz="2400" dirty="0">
                <a:latin typeface="方正姚体" panose="02010601030101010101" pitchFamily="2" charset="-122"/>
                <a:ea typeface="方正姚体" panose="02010601030101010101" pitchFamily="2" charset="-122"/>
              </a:rPr>
              <a:t>针对不同开口复合材料板，进行了单向拉伸下</a:t>
            </a:r>
            <a:r>
              <a:rPr lang="zh-CN" altLang="en-US" sz="2400" dirty="0" smtClean="0">
                <a:latin typeface="方正姚体" panose="02010601030101010101" pitchFamily="2" charset="-122"/>
                <a:ea typeface="方正姚体" panose="02010601030101010101" pitchFamily="2" charset="-122"/>
              </a:rPr>
              <a:t>的</a:t>
            </a:r>
            <a:r>
              <a:rPr lang="zh-CN" altLang="en-US" sz="2400" dirty="0" smtClean="0">
                <a:solidFill>
                  <a:srgbClr val="FF0000"/>
                </a:solidFill>
                <a:latin typeface="方正姚体" panose="02010601030101010101" pitchFamily="2" charset="-122"/>
                <a:ea typeface="方正姚体" panose="02010601030101010101" pitchFamily="2" charset="-122"/>
              </a:rPr>
              <a:t>局部</a:t>
            </a:r>
            <a:endParaRPr lang="en-US" altLang="zh-CN" sz="2400" dirty="0" smtClean="0">
              <a:solidFill>
                <a:srgbClr val="FF0000"/>
              </a:solidFill>
              <a:latin typeface="方正姚体" panose="02010601030101010101" pitchFamily="2" charset="-122"/>
              <a:ea typeface="方正姚体" panose="02010601030101010101" pitchFamily="2" charset="-122"/>
            </a:endParaRPr>
          </a:p>
          <a:p>
            <a:pPr>
              <a:defRPr/>
            </a:pPr>
            <a:r>
              <a:rPr lang="zh-CN" altLang="en-US" sz="2400" dirty="0" smtClean="0">
                <a:solidFill>
                  <a:srgbClr val="FF0000"/>
                </a:solidFill>
                <a:latin typeface="方正姚体" panose="02010601030101010101" pitchFamily="2" charset="-122"/>
                <a:ea typeface="方正姚体" panose="02010601030101010101" pitchFamily="2" charset="-122"/>
              </a:rPr>
              <a:t>屈曲</a:t>
            </a:r>
            <a:r>
              <a:rPr lang="zh-CN" altLang="en-US" sz="2400" dirty="0" smtClean="0">
                <a:latin typeface="方正姚体" panose="02010601030101010101" pitchFamily="2" charset="-122"/>
                <a:ea typeface="方正姚体" panose="02010601030101010101" pitchFamily="2" charset="-122"/>
              </a:rPr>
              <a:t>研究，分析了开口尺寸、铺层方式等的影响 </a:t>
            </a:r>
            <a:r>
              <a:rPr lang="zh-CN" altLang="en-US" sz="2400" dirty="0">
                <a:latin typeface="方正姚体" panose="02010601030101010101" pitchFamily="2" charset="-122"/>
                <a:ea typeface="方正姚体" panose="02010601030101010101" pitchFamily="2" charset="-122"/>
              </a:rPr>
              <a:t>；</a:t>
            </a:r>
            <a:endParaRPr lang="zh-CN" altLang="en-US" sz="2400" dirty="0">
              <a:latin typeface="方正姚体" panose="02010601030101010101" pitchFamily="2" charset="-122"/>
              <a:ea typeface="方正姚体" panose="02010601030101010101" pitchFamily="2" charset="-122"/>
            </a:endParaRPr>
          </a:p>
        </p:txBody>
      </p:sp>
      <p:grpSp>
        <p:nvGrpSpPr>
          <p:cNvPr id="40" name="Group 9"/>
          <p:cNvGrpSpPr>
            <a:grpSpLocks/>
          </p:cNvGrpSpPr>
          <p:nvPr/>
        </p:nvGrpSpPr>
        <p:grpSpPr bwMode="auto">
          <a:xfrm>
            <a:off x="554013" y="2973574"/>
            <a:ext cx="574675" cy="228600"/>
            <a:chOff x="1296" y="1626"/>
            <a:chExt cx="362" cy="144"/>
          </a:xfrm>
        </p:grpSpPr>
        <p:sp>
          <p:nvSpPr>
            <p:cNvPr id="41"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42" name="Line 12"/>
            <p:cNvSpPr>
              <a:spLocks noChangeShapeType="1"/>
            </p:cNvSpPr>
            <p:nvPr/>
          </p:nvSpPr>
          <p:spPr bwMode="gray">
            <a:xfrm flipV="1">
              <a:off x="1440" y="1699"/>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grpSp>
      <p:sp>
        <p:nvSpPr>
          <p:cNvPr id="43" name="AutoShape 8"/>
          <p:cNvSpPr>
            <a:spLocks noChangeArrowheads="1"/>
          </p:cNvSpPr>
          <p:nvPr/>
        </p:nvSpPr>
        <p:spPr bwMode="gray">
          <a:xfrm>
            <a:off x="968605" y="2627202"/>
            <a:ext cx="7360883" cy="961340"/>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en-US" sz="2400" dirty="0" smtClean="0">
                <a:latin typeface="方正姚体" panose="02010601030101010101" pitchFamily="2" charset="-122"/>
                <a:ea typeface="方正姚体" panose="02010601030101010101" pitchFamily="2" charset="-122"/>
              </a:rPr>
              <a:t>针对不同</a:t>
            </a:r>
            <a:r>
              <a:rPr lang="zh-CN" altLang="en-US" sz="2400" dirty="0" smtClean="0">
                <a:latin typeface="方正姚体" panose="02010601030101010101" pitchFamily="2" charset="-122"/>
                <a:ea typeface="方正姚体" panose="02010601030101010101" pitchFamily="2" charset="-122"/>
              </a:rPr>
              <a:t>开口</a:t>
            </a:r>
            <a:r>
              <a:rPr lang="zh-CN" altLang="en-US" sz="2400" dirty="0" smtClean="0">
                <a:latin typeface="方正姚体" panose="02010601030101010101" pitchFamily="2" charset="-122"/>
                <a:ea typeface="方正姚体" panose="02010601030101010101" pitchFamily="2" charset="-122"/>
              </a:rPr>
              <a:t>复合材料</a:t>
            </a:r>
            <a:r>
              <a:rPr lang="zh-CN" altLang="en-US" sz="2400" dirty="0" smtClean="0">
                <a:latin typeface="方正姚体" panose="02010601030101010101" pitchFamily="2" charset="-122"/>
                <a:ea typeface="方正姚体" panose="02010601030101010101" pitchFamily="2" charset="-122"/>
              </a:rPr>
              <a:t>板，进行了单向拉伸下的</a:t>
            </a:r>
            <a:r>
              <a:rPr lang="zh-CN" altLang="en-US" sz="2400" dirty="0" smtClean="0">
                <a:solidFill>
                  <a:srgbClr val="FF0000"/>
                </a:solidFill>
                <a:latin typeface="方正姚体" panose="02010601030101010101" pitchFamily="2" charset="-122"/>
                <a:ea typeface="方正姚体" panose="02010601030101010101" pitchFamily="2" charset="-122"/>
              </a:rPr>
              <a:t>强度</a:t>
            </a:r>
            <a:endParaRPr lang="en-US" altLang="zh-CN" sz="2400" dirty="0" smtClean="0">
              <a:solidFill>
                <a:srgbClr val="FF0000"/>
              </a:solidFill>
              <a:latin typeface="方正姚体" panose="02010601030101010101" pitchFamily="2" charset="-122"/>
              <a:ea typeface="方正姚体" panose="02010601030101010101" pitchFamily="2" charset="-122"/>
            </a:endParaRPr>
          </a:p>
          <a:p>
            <a:pPr>
              <a:defRPr/>
            </a:pPr>
            <a:r>
              <a:rPr lang="zh-CN" altLang="en-US" sz="2400" dirty="0" smtClean="0">
                <a:solidFill>
                  <a:srgbClr val="FF0000"/>
                </a:solidFill>
                <a:latin typeface="方正姚体" panose="02010601030101010101" pitchFamily="2" charset="-122"/>
                <a:ea typeface="方正姚体" panose="02010601030101010101" pitchFamily="2" charset="-122"/>
              </a:rPr>
              <a:t>破坏机理</a:t>
            </a:r>
            <a:r>
              <a:rPr lang="zh-CN" altLang="en-US" sz="2400" dirty="0" smtClean="0">
                <a:latin typeface="方正姚体" panose="02010601030101010101" pitchFamily="2" charset="-122"/>
                <a:ea typeface="方正姚体" panose="02010601030101010101" pitchFamily="2" charset="-122"/>
              </a:rPr>
              <a:t>研究，并与结构稳定性进行了综合分析；</a:t>
            </a:r>
            <a:endParaRPr lang="zh-CN" altLang="en-US" sz="2400" dirty="0">
              <a:latin typeface="方正姚体" panose="02010601030101010101" pitchFamily="2" charset="-122"/>
              <a:ea typeface="方正姚体" panose="02010601030101010101" pitchFamily="2" charset="-122"/>
            </a:endParaRPr>
          </a:p>
        </p:txBody>
      </p:sp>
      <p:grpSp>
        <p:nvGrpSpPr>
          <p:cNvPr id="51" name="Group 9"/>
          <p:cNvGrpSpPr>
            <a:grpSpLocks/>
          </p:cNvGrpSpPr>
          <p:nvPr/>
        </p:nvGrpSpPr>
        <p:grpSpPr bwMode="auto">
          <a:xfrm>
            <a:off x="554013" y="4135412"/>
            <a:ext cx="574675" cy="228600"/>
            <a:chOff x="1296" y="1626"/>
            <a:chExt cx="362" cy="144"/>
          </a:xfrm>
        </p:grpSpPr>
        <p:sp>
          <p:nvSpPr>
            <p:cNvPr id="52"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53" name="Line 12"/>
            <p:cNvSpPr>
              <a:spLocks noChangeShapeType="1"/>
            </p:cNvSpPr>
            <p:nvPr/>
          </p:nvSpPr>
          <p:spPr bwMode="gray">
            <a:xfrm flipV="1">
              <a:off x="1440" y="1699"/>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grpSp>
      <p:sp>
        <p:nvSpPr>
          <p:cNvPr id="54" name="AutoShape 8"/>
          <p:cNvSpPr>
            <a:spLocks noChangeArrowheads="1"/>
          </p:cNvSpPr>
          <p:nvPr/>
        </p:nvSpPr>
        <p:spPr bwMode="gray">
          <a:xfrm>
            <a:off x="968605" y="3789040"/>
            <a:ext cx="7360883" cy="961340"/>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en-US" sz="2400" dirty="0" smtClean="0">
                <a:latin typeface="方正姚体" panose="02010601030101010101" pitchFamily="2" charset="-122"/>
                <a:ea typeface="方正姚体" panose="02010601030101010101" pitchFamily="2" charset="-122"/>
              </a:rPr>
              <a:t>针对</a:t>
            </a:r>
            <a:r>
              <a:rPr lang="zh-CN" altLang="en-US" sz="2400" dirty="0">
                <a:latin typeface="方正姚体" panose="02010601030101010101" pitchFamily="2" charset="-122"/>
                <a:ea typeface="方正姚体" panose="02010601030101010101" pitchFamily="2" charset="-122"/>
              </a:rPr>
              <a:t>补强前后的圆孔、椭圆孔及矩形孔开口的层合</a:t>
            </a:r>
            <a:r>
              <a:rPr lang="zh-CN" altLang="en-US" sz="2400" dirty="0" smtClean="0">
                <a:latin typeface="方正姚体" panose="02010601030101010101" pitchFamily="2" charset="-122"/>
                <a:ea typeface="方正姚体" panose="02010601030101010101" pitchFamily="2" charset="-122"/>
              </a:rPr>
              <a:t>板</a:t>
            </a:r>
            <a:endParaRPr lang="en-US" altLang="zh-CN" sz="2400" dirty="0" smtClean="0">
              <a:latin typeface="方正姚体" panose="02010601030101010101" pitchFamily="2" charset="-122"/>
              <a:ea typeface="方正姚体" panose="02010601030101010101" pitchFamily="2" charset="-122"/>
            </a:endParaRPr>
          </a:p>
          <a:p>
            <a:pPr>
              <a:defRPr/>
            </a:pPr>
            <a:r>
              <a:rPr lang="zh-CN" altLang="en-US" sz="2400" dirty="0" smtClean="0">
                <a:latin typeface="方正姚体" panose="02010601030101010101" pitchFamily="2" charset="-122"/>
                <a:ea typeface="方正姚体" panose="02010601030101010101" pitchFamily="2" charset="-122"/>
              </a:rPr>
              <a:t>在拉伸或剪切加载</a:t>
            </a:r>
            <a:r>
              <a:rPr lang="zh-CN" altLang="en-US" sz="2400" dirty="0">
                <a:latin typeface="方正姚体" panose="02010601030101010101" pitchFamily="2" charset="-122"/>
                <a:ea typeface="方正姚体" panose="02010601030101010101" pitchFamily="2" charset="-122"/>
              </a:rPr>
              <a:t>下的应力集中进行</a:t>
            </a:r>
            <a:r>
              <a:rPr lang="zh-CN" altLang="en-US" sz="2400" dirty="0" smtClean="0">
                <a:latin typeface="方正姚体" panose="02010601030101010101" pitchFamily="2" charset="-122"/>
                <a:ea typeface="方正姚体" panose="02010601030101010101" pitchFamily="2" charset="-122"/>
              </a:rPr>
              <a:t>了</a:t>
            </a:r>
            <a:r>
              <a:rPr lang="zh-CN" altLang="en-US" sz="2400" dirty="0" smtClean="0">
                <a:solidFill>
                  <a:srgbClr val="FF0000"/>
                </a:solidFill>
                <a:latin typeface="方正姚体" panose="02010601030101010101" pitchFamily="2" charset="-122"/>
                <a:ea typeface="方正姚体" panose="02010601030101010101" pitchFamily="2" charset="-122"/>
              </a:rPr>
              <a:t>补强优化</a:t>
            </a:r>
            <a:r>
              <a:rPr lang="zh-CN" altLang="en-US" sz="2400" dirty="0" smtClean="0">
                <a:latin typeface="方正姚体" panose="02010601030101010101" pitchFamily="2" charset="-122"/>
                <a:ea typeface="方正姚体" panose="02010601030101010101" pitchFamily="2" charset="-122"/>
              </a:rPr>
              <a:t>分析；</a:t>
            </a:r>
            <a:endParaRPr lang="en-US" altLang="zh-CN" sz="2400" dirty="0">
              <a:latin typeface="方正姚体" panose="02010601030101010101" pitchFamily="2" charset="-122"/>
              <a:ea typeface="方正姚体" panose="02010601030101010101" pitchFamily="2" charset="-122"/>
            </a:endParaRPr>
          </a:p>
        </p:txBody>
      </p:sp>
      <p:grpSp>
        <p:nvGrpSpPr>
          <p:cNvPr id="16" name="Group 9"/>
          <p:cNvGrpSpPr>
            <a:grpSpLocks/>
          </p:cNvGrpSpPr>
          <p:nvPr/>
        </p:nvGrpSpPr>
        <p:grpSpPr bwMode="auto">
          <a:xfrm>
            <a:off x="540941" y="5504656"/>
            <a:ext cx="574675" cy="228600"/>
            <a:chOff x="1296" y="1626"/>
            <a:chExt cx="362" cy="144"/>
          </a:xfrm>
        </p:grpSpPr>
        <p:sp>
          <p:nvSpPr>
            <p:cNvPr id="17" name="Oval 10"/>
            <p:cNvSpPr>
              <a:spLocks noChangeArrowheads="1"/>
            </p:cNvSpPr>
            <p:nvPr/>
          </p:nvSpPr>
          <p:spPr bwMode="gray">
            <a:xfrm>
              <a:off x="1296" y="1626"/>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8" name="Line 12"/>
            <p:cNvSpPr>
              <a:spLocks noChangeShapeType="1"/>
            </p:cNvSpPr>
            <p:nvPr/>
          </p:nvSpPr>
          <p:spPr bwMode="gray">
            <a:xfrm flipV="1">
              <a:off x="1440" y="1699"/>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grpSp>
      <p:sp>
        <p:nvSpPr>
          <p:cNvPr id="19" name="AutoShape 8"/>
          <p:cNvSpPr>
            <a:spLocks noChangeArrowheads="1"/>
          </p:cNvSpPr>
          <p:nvPr/>
        </p:nvSpPr>
        <p:spPr bwMode="gray">
          <a:xfrm>
            <a:off x="955533" y="4987940"/>
            <a:ext cx="7360883" cy="1255698"/>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r>
              <a:rPr lang="zh-CN" altLang="en-US" sz="2400" dirty="0" smtClean="0">
                <a:latin typeface="方正姚体" panose="02010601030101010101" pitchFamily="2" charset="-122"/>
                <a:ea typeface="方正姚体" panose="02010601030101010101" pitchFamily="2" charset="-122"/>
              </a:rPr>
              <a:t>提</a:t>
            </a: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出了基于</a:t>
            </a:r>
            <a:r>
              <a:rPr lang="en-US" altLang="zh-CN" sz="2400" dirty="0" smtClean="0">
                <a:latin typeface="Times New Roman" panose="02020603050405020304" pitchFamily="18" charset="0"/>
                <a:ea typeface="方正姚体" panose="02010601030101010101" pitchFamily="2" charset="-122"/>
                <a:cs typeface="Times New Roman" panose="02020603050405020304" pitchFamily="18" charset="0"/>
              </a:rPr>
              <a:t>Lamb</a:t>
            </a: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波的板结构</a:t>
            </a:r>
            <a:r>
              <a:rPr lang="zh-CN" altLang="en-US" sz="2400" dirty="0" smtClean="0">
                <a:solidFill>
                  <a:srgbClr val="FF0000"/>
                </a:solidFill>
                <a:latin typeface="Times New Roman" panose="02020603050405020304" pitchFamily="18" charset="0"/>
                <a:ea typeface="方正姚体" panose="02010601030101010101" pitchFamily="2" charset="-122"/>
                <a:cs typeface="Times New Roman" panose="02020603050405020304" pitchFamily="18" charset="0"/>
              </a:rPr>
              <a:t>损伤检测方法</a:t>
            </a: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，实现</a:t>
            </a:r>
            <a:endParaRPr lang="en-US" altLang="zh-CN" sz="2400" dirty="0" smtClean="0">
              <a:latin typeface="Times New Roman" panose="02020603050405020304" pitchFamily="18" charset="0"/>
              <a:ea typeface="方正姚体" panose="02010601030101010101" pitchFamily="2" charset="-122"/>
              <a:cs typeface="Times New Roman" panose="02020603050405020304" pitchFamily="18" charset="0"/>
            </a:endParaRPr>
          </a:p>
          <a:p>
            <a:pPr>
              <a:defRPr/>
            </a:pP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了损伤</a:t>
            </a:r>
            <a:r>
              <a:rPr lang="zh-CN" altLang="en-US" sz="2400" dirty="0" smtClean="0">
                <a:solidFill>
                  <a:srgbClr val="FF0000"/>
                </a:solidFill>
                <a:latin typeface="Times New Roman" panose="02020603050405020304" pitchFamily="18" charset="0"/>
                <a:ea typeface="方正姚体" panose="02010601030101010101" pitchFamily="2" charset="-122"/>
                <a:cs typeface="Times New Roman" panose="02020603050405020304" pitchFamily="18" charset="0"/>
              </a:rPr>
              <a:t>定位</a:t>
            </a:r>
            <a:r>
              <a:rPr lang="zh-CN" altLang="en-US" sz="2400" dirty="0">
                <a:latin typeface="Times New Roman" panose="02020603050405020304" pitchFamily="18" charset="0"/>
                <a:ea typeface="方正姚体" panose="02010601030101010101" pitchFamily="2" charset="-122"/>
                <a:cs typeface="Times New Roman" panose="02020603050405020304" pitchFamily="18" charset="0"/>
              </a:rPr>
              <a:t>及</a:t>
            </a: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损伤</a:t>
            </a:r>
            <a:r>
              <a:rPr lang="zh-CN" altLang="en-US" sz="2400" dirty="0" smtClean="0">
                <a:solidFill>
                  <a:srgbClr val="FF0000"/>
                </a:solidFill>
                <a:latin typeface="Times New Roman" panose="02020603050405020304" pitchFamily="18" charset="0"/>
                <a:ea typeface="方正姚体" panose="02010601030101010101" pitchFamily="2" charset="-122"/>
                <a:cs typeface="Times New Roman" panose="02020603050405020304" pitchFamily="18" charset="0"/>
              </a:rPr>
              <a:t>大小</a:t>
            </a:r>
            <a:r>
              <a:rPr lang="zh-CN" altLang="en-US" sz="2400" dirty="0">
                <a:solidFill>
                  <a:srgbClr val="FF0000"/>
                </a:solidFill>
                <a:latin typeface="Times New Roman" panose="02020603050405020304" pitchFamily="18" charset="0"/>
                <a:ea typeface="方正姚体" panose="02010601030101010101" pitchFamily="2" charset="-122"/>
                <a:cs typeface="Times New Roman" panose="02020603050405020304" pitchFamily="18" charset="0"/>
              </a:rPr>
              <a:t>的</a:t>
            </a:r>
            <a:r>
              <a:rPr lang="zh-CN" altLang="en-US" sz="2400" dirty="0" smtClean="0">
                <a:solidFill>
                  <a:srgbClr val="FF0000"/>
                </a:solidFill>
                <a:latin typeface="Times New Roman" panose="02020603050405020304" pitchFamily="18" charset="0"/>
                <a:ea typeface="方正姚体" panose="02010601030101010101" pitchFamily="2" charset="-122"/>
                <a:cs typeface="Times New Roman" panose="02020603050405020304" pitchFamily="18" charset="0"/>
              </a:rPr>
              <a:t>评估</a:t>
            </a: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a:t>
            </a: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并分析了</a:t>
            </a:r>
            <a:r>
              <a:rPr lang="zh-CN" altLang="en-US" sz="2400" dirty="0" smtClean="0">
                <a:solidFill>
                  <a:srgbClr val="FF0000"/>
                </a:solidFill>
                <a:latin typeface="Times New Roman" panose="02020603050405020304" pitchFamily="18" charset="0"/>
                <a:ea typeface="方正姚体" panose="02010601030101010101" pitchFamily="2" charset="-122"/>
                <a:cs typeface="Times New Roman" panose="02020603050405020304" pitchFamily="18" charset="0"/>
              </a:rPr>
              <a:t>区域</a:t>
            </a:r>
            <a:r>
              <a:rPr lang="zh-CN" altLang="en-US" sz="2400" dirty="0" smtClean="0">
                <a:solidFill>
                  <a:srgbClr val="FF0000"/>
                </a:solidFill>
                <a:latin typeface="Times New Roman" panose="02020603050405020304" pitchFamily="18" charset="0"/>
                <a:ea typeface="方正姚体" panose="02010601030101010101" pitchFamily="2" charset="-122"/>
                <a:cs typeface="Times New Roman" panose="02020603050405020304" pitchFamily="18" charset="0"/>
              </a:rPr>
              <a:t>大小</a:t>
            </a:r>
            <a:endParaRPr lang="en-US" altLang="zh-CN" sz="2400" dirty="0" smtClean="0">
              <a:solidFill>
                <a:srgbClr val="FF0000"/>
              </a:solidFill>
              <a:latin typeface="Times New Roman" panose="02020603050405020304" pitchFamily="18" charset="0"/>
              <a:ea typeface="方正姚体" panose="02010601030101010101" pitchFamily="2" charset="-122"/>
              <a:cs typeface="Times New Roman" panose="02020603050405020304" pitchFamily="18" charset="0"/>
            </a:endParaRPr>
          </a:p>
          <a:p>
            <a:pPr>
              <a:defRPr/>
            </a:pP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对检测结果</a:t>
            </a: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的</a:t>
            </a:r>
            <a:r>
              <a:rPr lang="zh-CN" altLang="en-US" sz="2400" dirty="0" smtClean="0">
                <a:latin typeface="Times New Roman" panose="02020603050405020304" pitchFamily="18" charset="0"/>
                <a:ea typeface="方正姚体" panose="02010601030101010101" pitchFamily="2" charset="-122"/>
                <a:cs typeface="Times New Roman" panose="02020603050405020304" pitchFamily="18" charset="0"/>
              </a:rPr>
              <a:t>影响</a:t>
            </a:r>
            <a:r>
              <a:rPr lang="en-US" altLang="zh-CN" sz="2400" dirty="0" smtClean="0">
                <a:latin typeface="Times New Roman" panose="02020603050405020304" pitchFamily="18" charset="0"/>
                <a:ea typeface="方正姚体" panose="02010601030101010101" pitchFamily="2" charset="-122"/>
                <a:cs typeface="Times New Roman" panose="02020603050405020304" pitchFamily="18" charset="0"/>
              </a:rPr>
              <a:t>.</a:t>
            </a:r>
            <a:endParaRPr lang="en-US" altLang="zh-CN" sz="2400" dirty="0">
              <a:latin typeface="Times New Roman" panose="02020603050405020304" pitchFamily="18" charset="0"/>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1799600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4E0C680-7015-401C-A81F-9DD1E9CF2CC8}" type="slidenum">
              <a:rPr lang="en-US" altLang="zh-CN" smtClean="0"/>
              <a:pPr>
                <a:defRPr/>
              </a:pPr>
              <a:t>42</a:t>
            </a:fld>
            <a:endParaRPr lang="en-US" altLang="zh-CN"/>
          </a:p>
        </p:txBody>
      </p:sp>
      <p:sp>
        <p:nvSpPr>
          <p:cNvPr id="3" name="Rectangle 2"/>
          <p:cNvSpPr txBox="1">
            <a:spLocks noChangeArrowheads="1"/>
          </p:cNvSpPr>
          <p:nvPr/>
        </p:nvSpPr>
        <p:spPr>
          <a:xfrm>
            <a:off x="251520" y="620688"/>
            <a:ext cx="7325518" cy="865188"/>
          </a:xfrm>
          <a:prstGeom prst="rect">
            <a:avLst/>
          </a:prstGeom>
        </p:spPr>
        <p:txBody>
          <a:bodyPr/>
          <a:lst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200" kern="0" dirty="0" smtClean="0">
                <a:latin typeface="Arial" panose="020B0604020202020204" pitchFamily="34" charset="0"/>
                <a:ea typeface="黑体" pitchFamily="2" charset="-122"/>
                <a:cs typeface="Arial" panose="020B0604020202020204" pitchFamily="34" charset="0"/>
              </a:rPr>
              <a:t>5.2 </a:t>
            </a:r>
            <a:r>
              <a:rPr lang="zh-CN" altLang="en-US" sz="2200" kern="0" dirty="0">
                <a:latin typeface="Arial" panose="020B0604020202020204" pitchFamily="34" charset="0"/>
                <a:ea typeface="黑体" pitchFamily="2" charset="-122"/>
                <a:cs typeface="Arial" panose="020B0604020202020204" pitchFamily="34" charset="0"/>
              </a:rPr>
              <a:t>研究</a:t>
            </a:r>
            <a:r>
              <a:rPr lang="zh-CN" altLang="en-US" sz="2200" kern="0" dirty="0" smtClean="0">
                <a:latin typeface="Arial" panose="020B0604020202020204" pitchFamily="34" charset="0"/>
                <a:ea typeface="黑体" pitchFamily="2" charset="-122"/>
                <a:cs typeface="Arial" panose="020B0604020202020204" pitchFamily="34" charset="0"/>
              </a:rPr>
              <a:t>展望</a:t>
            </a:r>
            <a:endParaRPr lang="en-US" altLang="zh-CN" sz="20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 name="文本框 3"/>
          <p:cNvSpPr txBox="1"/>
          <p:nvPr/>
        </p:nvSpPr>
        <p:spPr>
          <a:xfrm>
            <a:off x="611560" y="1412776"/>
            <a:ext cx="7632848" cy="3647152"/>
          </a:xfrm>
          <a:prstGeom prst="rect">
            <a:avLst/>
          </a:prstGeom>
          <a:noFill/>
        </p:spPr>
        <p:txBody>
          <a:bodyPr wrap="square" rtlCol="0">
            <a:spAutoFit/>
          </a:bodyPr>
          <a:lstStyle/>
          <a:p>
            <a:pPr marL="342900" indent="-342900">
              <a:lnSpc>
                <a:spcPct val="150000"/>
              </a:lnSpc>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进一步</a:t>
            </a:r>
            <a:r>
              <a:rPr lang="zh-CN" altLang="zh-CN" sz="2200" dirty="0" smtClean="0">
                <a:latin typeface="宋体" panose="02010600030101010101" pitchFamily="2" charset="-122"/>
                <a:ea typeface="宋体" panose="02010600030101010101" pitchFamily="2" charset="-122"/>
              </a:rPr>
              <a:t>发展</a:t>
            </a:r>
            <a:r>
              <a:rPr lang="zh-CN" altLang="en-US" sz="2200" b="1" dirty="0" smtClean="0">
                <a:solidFill>
                  <a:srgbClr val="0000FF"/>
                </a:solidFill>
                <a:latin typeface="宋体" panose="02010600030101010101" pitchFamily="2" charset="-122"/>
                <a:ea typeface="宋体" panose="02010600030101010101" pitchFamily="2" charset="-122"/>
              </a:rPr>
              <a:t>开口复合材料板局部屈曲临界值</a:t>
            </a:r>
            <a:r>
              <a:rPr lang="zh-CN" altLang="en-US" sz="2200" dirty="0" smtClean="0">
                <a:latin typeface="宋体" panose="02010600030101010101" pitchFamily="2" charset="-122"/>
                <a:ea typeface="宋体" panose="02010600030101010101" pitchFamily="2" charset="-122"/>
              </a:rPr>
              <a:t>预估方法，更多地涵盖</a:t>
            </a:r>
            <a:r>
              <a:rPr lang="zh-CN" altLang="en-US" sz="2200" b="1" dirty="0" smtClean="0">
                <a:solidFill>
                  <a:srgbClr val="0000FF"/>
                </a:solidFill>
                <a:latin typeface="宋体" panose="02010600030101010101" pitchFamily="2" charset="-122"/>
                <a:ea typeface="宋体" panose="02010600030101010101" pitchFamily="2" charset="-122"/>
              </a:rPr>
              <a:t>铺层顺序、层数、加载方式、开口形状及尺寸</a:t>
            </a:r>
            <a:r>
              <a:rPr lang="zh-CN" altLang="en-US" sz="2200" dirty="0" smtClean="0">
                <a:latin typeface="宋体" panose="02010600030101010101" pitchFamily="2" charset="-122"/>
                <a:ea typeface="宋体" panose="02010600030101010101" pitchFamily="2" charset="-122"/>
              </a:rPr>
              <a:t>对屈曲临界的影响</a:t>
            </a:r>
            <a:r>
              <a:rPr lang="zh-CN" altLang="en-US" sz="2200" dirty="0" smtClean="0">
                <a:latin typeface="宋体" panose="02010600030101010101" pitchFamily="2" charset="-122"/>
                <a:ea typeface="宋体" panose="02010600030101010101" pitchFamily="2" charset="-122"/>
              </a:rPr>
              <a:t>；</a:t>
            </a:r>
            <a:endParaRPr lang="en-US" altLang="zh-CN" sz="2200" dirty="0" smtClean="0">
              <a:latin typeface="宋体" panose="02010600030101010101" pitchFamily="2" charset="-122"/>
              <a:ea typeface="宋体" panose="02010600030101010101" pitchFamily="2" charset="-122"/>
            </a:endParaRPr>
          </a:p>
          <a:p>
            <a:pPr marL="342900" indent="-342900">
              <a:lnSpc>
                <a:spcPct val="150000"/>
              </a:lnSpc>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发展开口复合材料板结构在</a:t>
            </a:r>
            <a:r>
              <a:rPr lang="zh-CN" altLang="en-US" sz="2200" b="1" dirty="0" smtClean="0">
                <a:solidFill>
                  <a:srgbClr val="0000FF"/>
                </a:solidFill>
                <a:latin typeface="宋体" panose="02010600030101010101" pitchFamily="2" charset="-122"/>
                <a:ea typeface="宋体" panose="02010600030101010101" pitchFamily="2" charset="-122"/>
              </a:rPr>
              <a:t>复杂受力状</a:t>
            </a:r>
            <a:r>
              <a:rPr lang="zh-CN" altLang="en-US" sz="2200" dirty="0" smtClean="0">
                <a:solidFill>
                  <a:srgbClr val="0000FF"/>
                </a:solidFill>
                <a:latin typeface="宋体" panose="02010600030101010101" pitchFamily="2" charset="-122"/>
                <a:ea typeface="宋体" panose="02010600030101010101" pitchFamily="2" charset="-122"/>
              </a:rPr>
              <a:t>态</a:t>
            </a:r>
            <a:r>
              <a:rPr lang="zh-CN" altLang="en-US" sz="2200" dirty="0" smtClean="0">
                <a:latin typeface="宋体" panose="02010600030101010101" pitchFamily="2" charset="-122"/>
                <a:ea typeface="宋体" panose="02010600030101010101" pitchFamily="2" charset="-122"/>
              </a:rPr>
              <a:t>下的</a:t>
            </a:r>
            <a:r>
              <a:rPr lang="zh-CN" altLang="en-US" sz="2200" b="1" dirty="0" smtClean="0">
                <a:solidFill>
                  <a:srgbClr val="0000FF"/>
                </a:solidFill>
                <a:latin typeface="宋体" panose="02010600030101010101" pitchFamily="2" charset="-122"/>
                <a:ea typeface="宋体" panose="02010600030101010101" pitchFamily="2" charset="-122"/>
              </a:rPr>
              <a:t>强度破坏理论</a:t>
            </a:r>
            <a:r>
              <a:rPr lang="zh-CN" altLang="en-US" sz="2200" dirty="0" smtClean="0">
                <a:latin typeface="宋体" panose="02010600030101010101" pitchFamily="2" charset="-122"/>
                <a:ea typeface="宋体" panose="02010600030101010101" pitchFamily="2" charset="-122"/>
              </a:rPr>
              <a:t>；进行含孔边补强的开口复合材料结构强度问题的研究</a:t>
            </a:r>
            <a:r>
              <a:rPr lang="zh-CN" altLang="en-US" sz="2200" dirty="0" smtClean="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marL="342900" indent="-342900">
              <a:lnSpc>
                <a:spcPct val="150000"/>
              </a:lnSpc>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针对开口复合材料结构，发展</a:t>
            </a:r>
            <a:r>
              <a:rPr lang="zh-CN" altLang="en-US" sz="2200" b="1" dirty="0" smtClean="0">
                <a:solidFill>
                  <a:srgbClr val="0000FF"/>
                </a:solidFill>
                <a:latin typeface="宋体" panose="02010600030101010101" pitchFamily="2" charset="-122"/>
                <a:ea typeface="宋体" panose="02010600030101010101" pitchFamily="2" charset="-122"/>
              </a:rPr>
              <a:t>孔边局部屈曲及破坏起始损伤</a:t>
            </a:r>
            <a:r>
              <a:rPr lang="zh-CN" altLang="en-US" sz="2200" dirty="0" smtClean="0">
                <a:latin typeface="宋体" panose="02010600030101010101" pitchFamily="2" charset="-122"/>
                <a:ea typeface="宋体" panose="02010600030101010101" pitchFamily="2" charset="-122"/>
              </a:rPr>
              <a:t>的在役检测研究方法，识别孔边破坏</a:t>
            </a:r>
            <a:r>
              <a:rPr lang="zh-CN" altLang="en-US" sz="2200" b="1" dirty="0" smtClean="0">
                <a:solidFill>
                  <a:srgbClr val="0000FF"/>
                </a:solidFill>
                <a:latin typeface="宋体" panose="02010600030101010101" pitchFamily="2" charset="-122"/>
                <a:ea typeface="宋体" panose="02010600030101010101" pitchFamily="2" charset="-122"/>
              </a:rPr>
              <a:t>损伤类型</a:t>
            </a:r>
            <a:r>
              <a:rPr lang="zh-CN" altLang="en-US" sz="2200" dirty="0" smtClean="0">
                <a:latin typeface="宋体" panose="02010600030101010101" pitchFamily="2" charset="-122"/>
                <a:ea typeface="宋体" panose="02010600030101010101" pitchFamily="2" charset="-122"/>
              </a:rPr>
              <a:t>。</a:t>
            </a:r>
            <a:endParaRPr lang="en-US" altLang="zh-CN" sz="22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6070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43</a:t>
            </a:fld>
            <a:endParaRPr lang="en-US" altLang="zh-CN"/>
          </a:p>
        </p:txBody>
      </p:sp>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博士</a:t>
            </a:r>
            <a:r>
              <a:rPr lang="zh-CN" altLang="en-US" sz="2000" dirty="0">
                <a:latin typeface="Arial" panose="020B0604020202020204" pitchFamily="34" charset="0"/>
                <a:ea typeface="黑体" pitchFamily="2" charset="-122"/>
                <a:cs typeface="Arial" panose="020B0604020202020204" pitchFamily="34" charset="0"/>
              </a:rPr>
              <a:t>期间发表和完成的论文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5554" y="1124744"/>
            <a:ext cx="8135938" cy="4832092"/>
          </a:xfrm>
          <a:prstGeom prst="rect">
            <a:avLst/>
          </a:prstGeom>
        </p:spPr>
        <p:txBody>
          <a:bodyPr>
            <a:spAutoFit/>
          </a:bodyPr>
          <a:lstStyle/>
          <a:p>
            <a:r>
              <a:rPr lang="en-US" altLang="zh-CN" sz="1400" b="1" dirty="0">
                <a:latin typeface="Times New Roman" panose="02020603050405020304" pitchFamily="18" charset="0"/>
                <a:ea typeface="+mn-ea"/>
                <a:cs typeface="Times New Roman" panose="02020603050405020304" pitchFamily="18" charset="0"/>
              </a:rPr>
              <a:t>[1] </a:t>
            </a:r>
            <a:r>
              <a:rPr lang="en-US" altLang="zh-CN" sz="1400" b="1" u="sng" dirty="0" smtClean="0">
                <a:latin typeface="Times New Roman" panose="02020603050405020304" pitchFamily="18" charset="0"/>
                <a:ea typeface="+mn-ea"/>
                <a:cs typeface="Times New Roman" panose="02020603050405020304" pitchFamily="18" charset="0"/>
              </a:rPr>
              <a:t>Chen </a:t>
            </a:r>
            <a:r>
              <a:rPr lang="en-US" altLang="zh-CN" sz="1400" b="1" u="sng" dirty="0" err="1" smtClean="0">
                <a:latin typeface="Times New Roman" panose="02020603050405020304" pitchFamily="18" charset="0"/>
                <a:ea typeface="+mn-ea"/>
                <a:cs typeface="Times New Roman" panose="02020603050405020304" pitchFamily="18" charset="0"/>
              </a:rPr>
              <a:t>Jianlin</a:t>
            </a:r>
            <a:r>
              <a:rPr lang="en-US" altLang="zh-CN" sz="1400" dirty="0" smtClean="0">
                <a:latin typeface="Times New Roman" panose="02020603050405020304" pitchFamily="18" charset="0"/>
                <a:ea typeface="+mn-ea"/>
                <a:cs typeface="Times New Roman" panose="02020603050405020304" pitchFamily="18" charset="0"/>
              </a:rPr>
              <a:t>, Li Zheng, Gong </a:t>
            </a:r>
            <a:r>
              <a:rPr lang="en-US" altLang="zh-CN" sz="1400" dirty="0" err="1" smtClean="0">
                <a:latin typeface="Times New Roman" panose="02020603050405020304" pitchFamily="18" charset="0"/>
                <a:ea typeface="+mn-ea"/>
                <a:cs typeface="Times New Roman" panose="02020603050405020304" pitchFamily="18" charset="0"/>
              </a:rPr>
              <a:t>Kezhuang</a:t>
            </a:r>
            <a:r>
              <a:rPr lang="en-US" altLang="zh-CN" sz="1400" dirty="0" smtClean="0">
                <a:latin typeface="Times New Roman" panose="02020603050405020304" pitchFamily="18" charset="0"/>
                <a:ea typeface="+mn-ea"/>
                <a:cs typeface="Times New Roman" panose="02020603050405020304" pitchFamily="18" charset="0"/>
              </a:rPr>
              <a:t>, Liu Yu. Multistage-Region Damage </a:t>
            </a:r>
            <a:r>
              <a:rPr lang="en-US" altLang="zh-CN" sz="1400" dirty="0">
                <a:latin typeface="Times New Roman" panose="02020603050405020304" pitchFamily="18" charset="0"/>
                <a:ea typeface="+mn-ea"/>
                <a:cs typeface="Times New Roman" panose="02020603050405020304" pitchFamily="18" charset="0"/>
              </a:rPr>
              <a:t>Detection Based on Lamb Wave in Aluminum </a:t>
            </a:r>
            <a:r>
              <a:rPr lang="en-US" altLang="zh-CN" sz="1400" dirty="0" smtClean="0">
                <a:latin typeface="Times New Roman" panose="02020603050405020304" pitchFamily="18" charset="0"/>
                <a:ea typeface="+mn-ea"/>
                <a:cs typeface="Times New Roman" panose="02020603050405020304" pitchFamily="18" charset="0"/>
              </a:rPr>
              <a:t>plate.(</a:t>
            </a:r>
            <a:r>
              <a:rPr lang="zh-CN" altLang="en-US" sz="1400" dirty="0" smtClean="0">
                <a:latin typeface="Times New Roman" panose="02020603050405020304" pitchFamily="18" charset="0"/>
                <a:ea typeface="+mn-ea"/>
                <a:cs typeface="Times New Roman" panose="02020603050405020304" pitchFamily="18" charset="0"/>
              </a:rPr>
              <a:t>已投</a:t>
            </a:r>
            <a:r>
              <a:rPr lang="en-US" altLang="zh-CN" sz="1400" dirty="0" smtClean="0">
                <a:latin typeface="Times New Roman" panose="02020603050405020304" pitchFamily="18" charset="0"/>
                <a:ea typeface="+mn-ea"/>
                <a:cs typeface="Times New Roman" panose="02020603050405020304" pitchFamily="18" charset="0"/>
              </a:rPr>
              <a:t>)</a:t>
            </a:r>
          </a:p>
          <a:p>
            <a:endParaRPr lang="zh-CN"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ea typeface="+mn-ea"/>
                <a:cs typeface="Times New Roman" panose="02020603050405020304" pitchFamily="18" charset="0"/>
              </a:rPr>
              <a:t>[2] </a:t>
            </a:r>
            <a:r>
              <a:rPr lang="en-US" altLang="zh-CN" sz="1400" b="1" u="sng" dirty="0" smtClean="0">
                <a:latin typeface="Times New Roman" panose="02020603050405020304" pitchFamily="18" charset="0"/>
                <a:ea typeface="+mn-ea"/>
                <a:cs typeface="Times New Roman" panose="02020603050405020304" pitchFamily="18" charset="0"/>
              </a:rPr>
              <a:t>Chen </a:t>
            </a:r>
            <a:r>
              <a:rPr lang="en-US" altLang="zh-CN" sz="1400" b="1" u="sng" dirty="0" err="1" smtClean="0">
                <a:latin typeface="Times New Roman" panose="02020603050405020304" pitchFamily="18" charset="0"/>
                <a:ea typeface="+mn-ea"/>
                <a:cs typeface="Times New Roman" panose="02020603050405020304" pitchFamily="18" charset="0"/>
              </a:rPr>
              <a:t>Jianlin</a:t>
            </a:r>
            <a:r>
              <a:rPr lang="en-US" altLang="zh-CN" sz="1400" dirty="0" smtClean="0">
                <a:latin typeface="Times New Roman" panose="02020603050405020304" pitchFamily="18" charset="0"/>
                <a:ea typeface="+mn-ea"/>
                <a:cs typeface="Times New Roman" panose="02020603050405020304" pitchFamily="18" charset="0"/>
              </a:rPr>
              <a:t>, Li Zheng, Bu </a:t>
            </a:r>
            <a:r>
              <a:rPr lang="en-US" altLang="zh-CN" sz="1400" dirty="0" err="1" smtClean="0">
                <a:latin typeface="Times New Roman" panose="02020603050405020304" pitchFamily="18" charset="0"/>
                <a:ea typeface="+mn-ea"/>
                <a:cs typeface="Times New Roman" panose="02020603050405020304" pitchFamily="18" charset="0"/>
              </a:rPr>
              <a:t>Hongli</a:t>
            </a:r>
            <a:r>
              <a:rPr lang="en-US" altLang="zh-CN" sz="1400" dirty="0" smtClean="0">
                <a:latin typeface="Times New Roman" panose="02020603050405020304" pitchFamily="18" charset="0"/>
                <a:ea typeface="+mn-ea"/>
                <a:cs typeface="Times New Roman" panose="02020603050405020304" pitchFamily="18" charset="0"/>
              </a:rPr>
              <a:t>, Xu </a:t>
            </a:r>
            <a:r>
              <a:rPr lang="en-US" altLang="zh-CN" sz="1400" dirty="0" err="1" smtClean="0">
                <a:latin typeface="Times New Roman" panose="02020603050405020304" pitchFamily="18" charset="0"/>
                <a:ea typeface="+mn-ea"/>
                <a:cs typeface="Times New Roman" panose="02020603050405020304" pitchFamily="18" charset="0"/>
              </a:rPr>
              <a:t>Jifeng</a:t>
            </a:r>
            <a:r>
              <a:rPr lang="en-US" altLang="zh-CN" sz="1400" dirty="0" smtClean="0">
                <a:latin typeface="Times New Roman" panose="02020603050405020304" pitchFamily="18" charset="0"/>
                <a:ea typeface="+mn-ea"/>
                <a:cs typeface="Times New Roman" panose="02020603050405020304" pitchFamily="18" charset="0"/>
              </a:rPr>
              <a:t>, Lu </a:t>
            </a:r>
            <a:r>
              <a:rPr lang="en-US" altLang="zh-CN" sz="1400" dirty="0" err="1" smtClean="0">
                <a:latin typeface="Times New Roman" panose="02020603050405020304" pitchFamily="18" charset="0"/>
                <a:ea typeface="+mn-ea"/>
                <a:cs typeface="Times New Roman" panose="02020603050405020304" pitchFamily="18" charset="0"/>
              </a:rPr>
              <a:t>Zizi</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WangYan</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Stress Concentration of Composite Laminates with Big </a:t>
            </a:r>
            <a:r>
              <a:rPr lang="en-US" altLang="zh-CN" sz="1400" dirty="0" smtClean="0">
                <a:latin typeface="Times New Roman" panose="02020603050405020304" pitchFamily="18" charset="0"/>
                <a:ea typeface="+mn-ea"/>
                <a:cs typeface="Times New Roman" panose="02020603050405020304" pitchFamily="18" charset="0"/>
              </a:rPr>
              <a:t>Cutout. </a:t>
            </a:r>
            <a:r>
              <a:rPr lang="en-US" altLang="zh-CN" sz="1400" dirty="0" smtClean="0">
                <a:latin typeface="Times New Roman" panose="02020603050405020304" pitchFamily="18" charset="0"/>
                <a:ea typeface="+mn-ea"/>
                <a:cs typeface="Times New Roman" panose="02020603050405020304" pitchFamily="18" charset="0"/>
              </a:rPr>
              <a:t>(</a:t>
            </a:r>
            <a:r>
              <a:rPr lang="zh-CN" altLang="en-US" sz="1400" dirty="0" smtClean="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a:t>
            </a:r>
            <a:endParaRPr lang="en-US" altLang="zh-CN" sz="1400" dirty="0" smtClean="0">
              <a:latin typeface="Times New Roman" panose="02020603050405020304" pitchFamily="18" charset="0"/>
              <a:ea typeface="+mn-ea"/>
              <a:cs typeface="Times New Roman" panose="02020603050405020304" pitchFamily="18" charset="0"/>
            </a:endParaRPr>
          </a:p>
          <a:p>
            <a:endParaRPr lang="en-US"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[3] </a:t>
            </a:r>
            <a:r>
              <a:rPr lang="en-US" altLang="zh-CN" sz="1400" b="1" u="sng" dirty="0">
                <a:latin typeface="Times New Roman" panose="02020603050405020304" pitchFamily="18" charset="0"/>
                <a:cs typeface="Times New Roman" panose="02020603050405020304" pitchFamily="18" charset="0"/>
              </a:rPr>
              <a:t>Chen </a:t>
            </a:r>
            <a:r>
              <a:rPr lang="en-US" altLang="zh-CN" sz="1400" b="1" u="sng" dirty="0" err="1">
                <a:latin typeface="Times New Roman" panose="02020603050405020304" pitchFamily="18" charset="0"/>
                <a:cs typeface="Times New Roman" panose="02020603050405020304" pitchFamily="18" charset="0"/>
              </a:rPr>
              <a:t>Jianlin</a:t>
            </a:r>
            <a:r>
              <a:rPr lang="en-US" altLang="zh-CN" sz="1400" dirty="0" smtClean="0">
                <a:latin typeface="Times New Roman" panose="02020603050405020304" pitchFamily="18" charset="0"/>
                <a:cs typeface="Times New Roman" panose="02020603050405020304" pitchFamily="18" charset="0"/>
              </a:rPr>
              <a:t>, Li Zheng, Chu </a:t>
            </a:r>
            <a:r>
              <a:rPr lang="en-US" altLang="zh-CN" sz="1400" dirty="0" err="1" smtClean="0">
                <a:latin typeface="Times New Roman" panose="02020603050405020304" pitchFamily="18" charset="0"/>
                <a:cs typeface="Times New Roman" panose="02020603050405020304" pitchFamily="18" charset="0"/>
              </a:rPr>
              <a:t>Pengcheng</a:t>
            </a:r>
            <a:r>
              <a:rPr lang="en-US" altLang="zh-CN" sz="1400" dirty="0" smtClean="0">
                <a:latin typeface="Times New Roman" panose="02020603050405020304" pitchFamily="18" charset="0"/>
                <a:cs typeface="Times New Roman" panose="02020603050405020304" pitchFamily="18" charset="0"/>
              </a:rPr>
              <a:t>, Qi </a:t>
            </a:r>
            <a:r>
              <a:rPr lang="en-US" altLang="zh-CN" sz="1400" dirty="0" err="1" smtClean="0">
                <a:latin typeface="Times New Roman" panose="02020603050405020304" pitchFamily="18" charset="0"/>
                <a:cs typeface="Times New Roman" panose="02020603050405020304" pitchFamily="18" charset="0"/>
              </a:rPr>
              <a:t>Jiahong</a:t>
            </a:r>
            <a:r>
              <a:rPr lang="en-US" altLang="zh-CN" sz="1400" dirty="0" smtClean="0">
                <a:latin typeface="Times New Roman" panose="02020603050405020304" pitchFamily="18" charset="0"/>
                <a:cs typeface="Times New Roman" panose="02020603050405020304" pitchFamily="18" charset="0"/>
              </a:rPr>
              <a:t>. Local Buckling Analysis of </a:t>
            </a:r>
            <a:r>
              <a:rPr lang="en-US" altLang="zh-CN" sz="1400" dirty="0">
                <a:latin typeface="Times New Roman" panose="02020603050405020304" pitchFamily="18" charset="0"/>
                <a:cs typeface="Times New Roman" panose="02020603050405020304" pitchFamily="18" charset="0"/>
              </a:rPr>
              <a:t>Composite Laminates with Big Cutout. </a:t>
            </a:r>
            <a:r>
              <a:rPr lang="en-US" altLang="zh-CN" sz="1400" dirty="0" smtClean="0">
                <a:latin typeface="Times New Roman" panose="02020603050405020304" pitchFamily="18" charset="0"/>
                <a:cs typeface="Times New Roman" panose="02020603050405020304" pitchFamily="18" charset="0"/>
              </a:rPr>
              <a:t>( )</a:t>
            </a:r>
          </a:p>
          <a:p>
            <a:endParaRPr lang="en-US"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[4] </a:t>
            </a:r>
            <a:r>
              <a:rPr lang="en-US" altLang="zh-CN" sz="1400" dirty="0">
                <a:latin typeface="Times New Roman" panose="02020603050405020304" pitchFamily="18" charset="0"/>
                <a:cs typeface="Times New Roman" panose="02020603050405020304" pitchFamily="18" charset="0"/>
              </a:rPr>
              <a:t>Ma </a:t>
            </a:r>
            <a:r>
              <a:rPr lang="en-US" altLang="zh-CN" sz="1400" dirty="0" err="1">
                <a:latin typeface="Times New Roman" panose="02020603050405020304" pitchFamily="18" charset="0"/>
                <a:cs typeface="Times New Roman" panose="02020603050405020304" pitchFamily="18" charset="0"/>
              </a:rPr>
              <a:t>Zhaoyang</a:t>
            </a:r>
            <a:r>
              <a:rPr lang="en-US" altLang="zh-CN" sz="1400" dirty="0">
                <a:latin typeface="Times New Roman" panose="02020603050405020304" pitchFamily="18" charset="0"/>
                <a:cs typeface="Times New Roman" panose="02020603050405020304" pitchFamily="18" charset="0"/>
              </a:rPr>
              <a:t>, </a:t>
            </a:r>
            <a:r>
              <a:rPr lang="en-US" altLang="zh-CN" sz="1400" b="1" u="sng" dirty="0">
                <a:latin typeface="Times New Roman" panose="02020603050405020304" pitchFamily="18" charset="0"/>
                <a:cs typeface="Times New Roman" panose="02020603050405020304" pitchFamily="18" charset="0"/>
              </a:rPr>
              <a:t>Chen </a:t>
            </a:r>
            <a:r>
              <a:rPr lang="en-US" altLang="zh-CN" sz="1400" b="1" u="sng" dirty="0" err="1">
                <a:latin typeface="Times New Roman" panose="02020603050405020304" pitchFamily="18" charset="0"/>
                <a:cs typeface="Times New Roman" panose="02020603050405020304" pitchFamily="18" charset="0"/>
              </a:rPr>
              <a:t>Jianlin</a:t>
            </a:r>
            <a:r>
              <a:rPr lang="en-US" altLang="zh-CN" sz="1400" dirty="0">
                <a:latin typeface="Times New Roman" panose="02020603050405020304" pitchFamily="18" charset="0"/>
                <a:cs typeface="Times New Roman" panose="02020603050405020304" pitchFamily="18" charset="0"/>
              </a:rPr>
              <a:t>, Li Bing, Li Zheng, Su </a:t>
            </a:r>
            <a:r>
              <a:rPr lang="en-US" altLang="zh-CN" sz="1400" dirty="0" err="1">
                <a:latin typeface="Times New Roman" panose="02020603050405020304" pitchFamily="18" charset="0"/>
                <a:cs typeface="Times New Roman" panose="02020603050405020304" pitchFamily="18" charset="0"/>
              </a:rPr>
              <a:t>Xianyue</a:t>
            </a:r>
            <a:r>
              <a:rPr lang="en-US" altLang="zh-CN" sz="1400" dirty="0">
                <a:latin typeface="Times New Roman" panose="02020603050405020304" pitchFamily="18" charset="0"/>
                <a:cs typeface="Times New Roman" panose="02020603050405020304" pitchFamily="18" charset="0"/>
              </a:rPr>
              <a:t>. Dispersion analysis of Lamb waves in composite laminates based on reverberation-ray matrix method, Composite Structures, 2016, 136: 419-429</a:t>
            </a:r>
            <a:r>
              <a:rPr lang="en-US" altLang="zh-CN" sz="1400" dirty="0" smtClean="0">
                <a:latin typeface="Times New Roman" panose="02020603050405020304" pitchFamily="18" charset="0"/>
                <a:cs typeface="Times New Roman" panose="02020603050405020304" pitchFamily="18" charset="0"/>
              </a:rPr>
              <a:t>.</a:t>
            </a:r>
            <a:endParaRPr lang="en-US" altLang="zh-CN" sz="1400" dirty="0" smtClean="0">
              <a:latin typeface="Times New Roman" panose="02020603050405020304" pitchFamily="18" charset="0"/>
              <a:ea typeface="+mn-ea"/>
              <a:cs typeface="Times New Roman" panose="02020603050405020304" pitchFamily="18" charset="0"/>
            </a:endParaRPr>
          </a:p>
          <a:p>
            <a:endParaRPr lang="en-US" altLang="zh-CN" sz="1400" dirty="0" smtClean="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ea typeface="+mn-ea"/>
                <a:cs typeface="Times New Roman" panose="02020603050405020304" pitchFamily="18" charset="0"/>
              </a:rPr>
              <a:t>[5] </a:t>
            </a:r>
            <a:r>
              <a:rPr lang="en-US" altLang="zh-CN" sz="1400" b="1" u="sng" dirty="0">
                <a:latin typeface="Times New Roman" panose="02020603050405020304" pitchFamily="18" charset="0"/>
                <a:ea typeface="+mn-ea"/>
                <a:cs typeface="Times New Roman" panose="02020603050405020304" pitchFamily="18" charset="0"/>
              </a:rPr>
              <a:t>Chen </a:t>
            </a:r>
            <a:r>
              <a:rPr lang="en-US" altLang="zh-CN" sz="1400" b="1" u="sng" dirty="0" err="1">
                <a:latin typeface="Times New Roman" panose="02020603050405020304" pitchFamily="18" charset="0"/>
                <a:ea typeface="+mn-ea"/>
                <a:cs typeface="Times New Roman" panose="02020603050405020304" pitchFamily="18" charset="0"/>
              </a:rPr>
              <a:t>Jianlin</a:t>
            </a:r>
            <a:r>
              <a:rPr lang="en-US" altLang="zh-CN" sz="1400" dirty="0">
                <a:latin typeface="Times New Roman" panose="02020603050405020304" pitchFamily="18" charset="0"/>
                <a:ea typeface="+mn-ea"/>
                <a:cs typeface="Times New Roman" panose="02020603050405020304" pitchFamily="18" charset="0"/>
              </a:rPr>
              <a:t>, Li Zheng, Li Bing, Gong </a:t>
            </a:r>
            <a:r>
              <a:rPr lang="en-US" altLang="zh-CN" sz="1400" dirty="0" err="1">
                <a:latin typeface="Times New Roman" panose="02020603050405020304" pitchFamily="18" charset="0"/>
                <a:ea typeface="+mn-ea"/>
                <a:cs typeface="Times New Roman" panose="02020603050405020304" pitchFamily="18" charset="0"/>
              </a:rPr>
              <a:t>Kezhuang</a:t>
            </a:r>
            <a:r>
              <a:rPr lang="en-US" altLang="zh-CN" sz="1400" dirty="0">
                <a:latin typeface="Times New Roman" panose="02020603050405020304" pitchFamily="18" charset="0"/>
                <a:ea typeface="+mn-ea"/>
                <a:cs typeface="Times New Roman" panose="02020603050405020304" pitchFamily="18" charset="0"/>
              </a:rPr>
              <a:t>. Damage size identification method based on Lamb waves in Aluminum Plates, the 13th International Conference on Fracture (ICF13) Abstract Book, 2013, Beijing, China.</a:t>
            </a:r>
          </a:p>
          <a:p>
            <a:endParaRPr lang="zh-CN"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ea typeface="+mn-ea"/>
                <a:cs typeface="Times New Roman" panose="02020603050405020304" pitchFamily="18" charset="0"/>
              </a:rPr>
              <a:t>[6] </a:t>
            </a:r>
            <a:r>
              <a:rPr lang="en-US" altLang="zh-CN" sz="1400" b="1" u="sng" dirty="0">
                <a:latin typeface="Times New Roman" panose="02020603050405020304" pitchFamily="18" charset="0"/>
                <a:ea typeface="+mn-ea"/>
                <a:cs typeface="Times New Roman" panose="02020603050405020304" pitchFamily="18" charset="0"/>
              </a:rPr>
              <a:t>Chen </a:t>
            </a:r>
            <a:r>
              <a:rPr lang="en-US" altLang="zh-CN" sz="1400" b="1" u="sng" dirty="0" err="1">
                <a:latin typeface="Times New Roman" panose="02020603050405020304" pitchFamily="18" charset="0"/>
                <a:ea typeface="+mn-ea"/>
                <a:cs typeface="Times New Roman" panose="02020603050405020304" pitchFamily="18" charset="0"/>
              </a:rPr>
              <a:t>Jianlin</a:t>
            </a:r>
            <a:r>
              <a:rPr lang="en-US" altLang="zh-CN" sz="1400" dirty="0">
                <a:latin typeface="Times New Roman" panose="02020603050405020304" pitchFamily="18" charset="0"/>
                <a:ea typeface="+mn-ea"/>
                <a:cs typeface="Times New Roman" panose="02020603050405020304" pitchFamily="18" charset="0"/>
              </a:rPr>
              <a:t>, Li Zheng, Li Bing. Multistage Region Damage Identification Based on Lamb Waves, the 2</a:t>
            </a:r>
            <a:r>
              <a:rPr lang="en-US" altLang="zh-CN" sz="1400" baseline="30000" dirty="0">
                <a:latin typeface="Times New Roman" panose="02020603050405020304" pitchFamily="18" charset="0"/>
                <a:ea typeface="+mn-ea"/>
                <a:cs typeface="Times New Roman" panose="02020603050405020304" pitchFamily="18" charset="0"/>
              </a:rPr>
              <a:t>nd</a:t>
            </a:r>
            <a:r>
              <a:rPr lang="en-US" altLang="zh-CN" sz="1400" dirty="0">
                <a:latin typeface="Times New Roman" panose="02020603050405020304" pitchFamily="18" charset="0"/>
                <a:ea typeface="+mn-ea"/>
                <a:cs typeface="Times New Roman" panose="02020603050405020304" pitchFamily="18" charset="0"/>
              </a:rPr>
              <a:t> International Conference on Structural Health Monitoring and Integrity Management (</a:t>
            </a:r>
            <a:r>
              <a:rPr lang="en-US" altLang="zh-CN" sz="1400" dirty="0" smtClean="0">
                <a:latin typeface="Times New Roman" panose="02020603050405020304" pitchFamily="18" charset="0"/>
                <a:ea typeface="+mn-ea"/>
                <a:cs typeface="Times New Roman" panose="02020603050405020304" pitchFamily="18" charset="0"/>
              </a:rPr>
              <a:t>ICSHMIM), </a:t>
            </a:r>
            <a:r>
              <a:rPr lang="en-US" altLang="zh-CN" sz="1400" dirty="0">
                <a:latin typeface="Times New Roman" panose="02020603050405020304" pitchFamily="18" charset="0"/>
                <a:ea typeface="+mn-ea"/>
                <a:cs typeface="Times New Roman" panose="02020603050405020304" pitchFamily="18" charset="0"/>
              </a:rPr>
              <a:t>2014, Nanjing, China.</a:t>
            </a:r>
          </a:p>
          <a:p>
            <a:endParaRPr lang="zh-CN" altLang="zh-CN" sz="1400" dirty="0">
              <a:latin typeface="Times New Roman" panose="02020603050405020304" pitchFamily="18" charset="0"/>
              <a:ea typeface="+mn-ea"/>
              <a:cs typeface="Times New Roman" panose="02020603050405020304" pitchFamily="18" charset="0"/>
            </a:endParaRPr>
          </a:p>
          <a:p>
            <a:r>
              <a:rPr lang="en-US" altLang="zh-CN" sz="1400" b="1" dirty="0" smtClean="0">
                <a:latin typeface="Times New Roman" panose="02020603050405020304" pitchFamily="18" charset="0"/>
                <a:ea typeface="+mn-ea"/>
                <a:cs typeface="Times New Roman" panose="02020603050405020304" pitchFamily="18" charset="0"/>
              </a:rPr>
              <a:t>[7] </a:t>
            </a:r>
            <a:r>
              <a:rPr lang="en-US" altLang="zh-CN" sz="1400" b="1" u="sng" dirty="0" smtClean="0">
                <a:latin typeface="Times New Roman" panose="02020603050405020304" pitchFamily="18" charset="0"/>
                <a:ea typeface="+mn-ea"/>
                <a:cs typeface="Times New Roman" panose="02020603050405020304" pitchFamily="18" charset="0"/>
              </a:rPr>
              <a:t>Chen </a:t>
            </a:r>
            <a:r>
              <a:rPr lang="en-US" altLang="zh-CN" sz="1400" b="1" u="sng" dirty="0" err="1" smtClean="0">
                <a:latin typeface="Times New Roman" panose="02020603050405020304" pitchFamily="18" charset="0"/>
                <a:ea typeface="+mn-ea"/>
                <a:cs typeface="Times New Roman" panose="02020603050405020304" pitchFamily="18" charset="0"/>
              </a:rPr>
              <a:t>Jianlin</a:t>
            </a:r>
            <a:r>
              <a:rPr lang="en-US" altLang="zh-CN" sz="1400" dirty="0" smtClean="0">
                <a:latin typeface="Times New Roman" panose="02020603050405020304" pitchFamily="18" charset="0"/>
                <a:ea typeface="+mn-ea"/>
                <a:cs typeface="Times New Roman" panose="02020603050405020304" pitchFamily="18" charset="0"/>
              </a:rPr>
              <a:t>, Li Zheng, Bu </a:t>
            </a:r>
            <a:r>
              <a:rPr lang="en-US" altLang="zh-CN" sz="1400" dirty="0" err="1" smtClean="0">
                <a:latin typeface="Times New Roman" panose="02020603050405020304" pitchFamily="18" charset="0"/>
                <a:ea typeface="+mn-ea"/>
                <a:cs typeface="Times New Roman" panose="02020603050405020304" pitchFamily="18" charset="0"/>
              </a:rPr>
              <a:t>Hongli</a:t>
            </a:r>
            <a:r>
              <a:rPr lang="en-US" altLang="zh-CN" sz="1400" dirty="0" smtClean="0">
                <a:latin typeface="Times New Roman" panose="02020603050405020304" pitchFamily="18" charset="0"/>
                <a:ea typeface="+mn-ea"/>
                <a:cs typeface="Times New Roman" panose="02020603050405020304" pitchFamily="18" charset="0"/>
              </a:rPr>
              <a:t>, Xu </a:t>
            </a:r>
            <a:r>
              <a:rPr lang="en-US" altLang="zh-CN" sz="1400" dirty="0" err="1" smtClean="0">
                <a:latin typeface="Times New Roman" panose="02020603050405020304" pitchFamily="18" charset="0"/>
                <a:ea typeface="+mn-ea"/>
                <a:cs typeface="Times New Roman" panose="02020603050405020304" pitchFamily="18" charset="0"/>
              </a:rPr>
              <a:t>Jifeng</a:t>
            </a:r>
            <a:r>
              <a:rPr lang="en-US" altLang="zh-CN" sz="1400" dirty="0" smtClean="0">
                <a:latin typeface="Times New Roman" panose="02020603050405020304" pitchFamily="18" charset="0"/>
                <a:ea typeface="+mn-ea"/>
                <a:cs typeface="Times New Roman" panose="02020603050405020304" pitchFamily="18" charset="0"/>
              </a:rPr>
              <a:t>, Lu </a:t>
            </a:r>
            <a:r>
              <a:rPr lang="en-US" altLang="zh-CN" sz="1400" dirty="0" err="1" smtClean="0">
                <a:latin typeface="Times New Roman" panose="02020603050405020304" pitchFamily="18" charset="0"/>
                <a:ea typeface="+mn-ea"/>
                <a:cs typeface="Times New Roman" panose="02020603050405020304" pitchFamily="18" charset="0"/>
              </a:rPr>
              <a:t>Zizi</a:t>
            </a:r>
            <a:r>
              <a:rPr lang="en-US" altLang="zh-CN" sz="1400" dirty="0" smtClean="0">
                <a:latin typeface="Times New Roman" panose="02020603050405020304" pitchFamily="18" charset="0"/>
                <a:ea typeface="+mn-ea"/>
                <a:cs typeface="Times New Roman" panose="02020603050405020304" pitchFamily="18" charset="0"/>
              </a:rPr>
              <a:t>, Wang Yan. Stress Concentration of Composite Laminates with </a:t>
            </a:r>
            <a:r>
              <a:rPr lang="en-US" altLang="zh-CN" sz="1400" dirty="0">
                <a:latin typeface="Times New Roman" panose="02020603050405020304" pitchFamily="18" charset="0"/>
                <a:ea typeface="+mn-ea"/>
                <a:cs typeface="Times New Roman" panose="02020603050405020304" pitchFamily="18" charset="0"/>
              </a:rPr>
              <a:t>Big Cutouts, 18th International Conference on Composite Structures, 2015, Lisbon, Portugal</a:t>
            </a:r>
            <a:r>
              <a:rPr lang="en-US" altLang="zh-CN" sz="1400" dirty="0" smtClean="0">
                <a:latin typeface="Times New Roman" panose="02020603050405020304" pitchFamily="18" charset="0"/>
                <a:ea typeface="+mn-ea"/>
                <a:cs typeface="Times New Roman" panose="02020603050405020304" pitchFamily="18" charset="0"/>
              </a:rPr>
              <a:t>.</a:t>
            </a:r>
            <a:endParaRPr lang="en-US" altLang="zh-CN" sz="14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44</a:t>
            </a:fld>
            <a:endParaRPr lang="en-US" altLang="zh-CN"/>
          </a:p>
        </p:txBody>
      </p:sp>
      <p:sp>
        <p:nvSpPr>
          <p:cNvPr id="10" name="Rectangle 7"/>
          <p:cNvSpPr/>
          <p:nvPr/>
        </p:nvSpPr>
        <p:spPr>
          <a:xfrm>
            <a:off x="395536" y="1300092"/>
            <a:ext cx="8135938" cy="3323987"/>
          </a:xfrm>
          <a:prstGeom prst="rect">
            <a:avLst/>
          </a:prstGeom>
        </p:spPr>
        <p:txBody>
          <a:bodyPr>
            <a:spAutoFit/>
          </a:bodyPr>
          <a:lstStyle/>
          <a:p>
            <a:endParaRPr lang="zh-CN" altLang="zh-CN" sz="1400" dirty="0">
              <a:latin typeface="Times New Roman" panose="02020603050405020304" pitchFamily="18" charset="0"/>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[8] </a:t>
            </a:r>
            <a:r>
              <a:rPr lang="zh-CN" altLang="zh-CN" sz="1400" b="1" u="sng" dirty="0">
                <a:latin typeface="Times New Roman" panose="02020603050405020304" pitchFamily="18" charset="0"/>
                <a:cs typeface="Times New Roman" panose="02020603050405020304" pitchFamily="18" charset="0"/>
              </a:rPr>
              <a:t>陈建霖</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励争</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巩克壮</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刘瑜</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基于</a:t>
            </a:r>
            <a:r>
              <a:rPr lang="en-US" altLang="zh-CN" sz="1400" dirty="0">
                <a:latin typeface="Times New Roman" panose="02020603050405020304" pitchFamily="18" charset="0"/>
                <a:cs typeface="Times New Roman" panose="02020603050405020304" pitchFamily="18" charset="0"/>
              </a:rPr>
              <a:t>Lamb</a:t>
            </a:r>
            <a:r>
              <a:rPr lang="zh-CN" altLang="zh-CN" sz="1400" dirty="0">
                <a:latin typeface="Times New Roman" panose="02020603050405020304" pitchFamily="18" charset="0"/>
                <a:cs typeface="Times New Roman" panose="02020603050405020304" pitchFamily="18" charset="0"/>
              </a:rPr>
              <a:t>波的铝板损伤检测研究</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第十三届全国实验力学学术会议</a:t>
            </a:r>
            <a:r>
              <a:rPr lang="zh-CN" altLang="en-US" sz="1400" dirty="0">
                <a:latin typeface="Times New Roman" panose="02020603050405020304" pitchFamily="18" charset="0"/>
                <a:cs typeface="Times New Roman" panose="02020603050405020304" pitchFamily="18" charset="0"/>
              </a:rPr>
              <a:t>论文摘要集</a:t>
            </a:r>
            <a:r>
              <a:rPr lang="en-US" altLang="zh-CN" sz="1400" dirty="0">
                <a:latin typeface="Times New Roman" panose="02020603050405020304" pitchFamily="18" charset="0"/>
                <a:cs typeface="Times New Roman" panose="02020603050405020304" pitchFamily="18" charset="0"/>
              </a:rPr>
              <a:t>, 2012, </a:t>
            </a:r>
            <a:r>
              <a:rPr lang="zh-CN" altLang="en-US" sz="1400" dirty="0">
                <a:latin typeface="Times New Roman" panose="02020603050405020304" pitchFamily="18" charset="0"/>
                <a:cs typeface="Times New Roman" panose="02020603050405020304" pitchFamily="18" charset="0"/>
              </a:rPr>
              <a:t>云南昆明</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中国</a:t>
            </a:r>
            <a:r>
              <a:rPr lang="en-US" altLang="zh-CN" sz="1400" dirty="0">
                <a:latin typeface="Times New Roman" panose="02020603050405020304" pitchFamily="18" charset="0"/>
                <a:cs typeface="Times New Roman" panose="02020603050405020304" pitchFamily="18" charset="0"/>
              </a:rPr>
              <a:t>.</a:t>
            </a:r>
          </a:p>
          <a:p>
            <a:endParaRPr lang="en-US" altLang="zh-CN" sz="1400" dirty="0" smtClean="0">
              <a:latin typeface="Times New Roman" panose="02020603050405020304" pitchFamily="18" charset="0"/>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[9] </a:t>
            </a:r>
            <a:r>
              <a:rPr lang="zh-CN" altLang="zh-CN" sz="1400" b="1" u="sng" dirty="0">
                <a:latin typeface="Times New Roman" panose="02020603050405020304" pitchFamily="18" charset="0"/>
                <a:cs typeface="Times New Roman" panose="02020603050405020304" pitchFamily="18" charset="0"/>
              </a:rPr>
              <a:t>陈建霖</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励争</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徐吉峰</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陆孜子</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王岩</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卜宏利</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大开口复合材料层合板孔边应力集中实验研究</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北京力学会第二十一届学术年会</a:t>
            </a:r>
            <a:r>
              <a:rPr lang="zh-CN" altLang="en-US" sz="1400" dirty="0">
                <a:latin typeface="Times New Roman" panose="02020603050405020304" pitchFamily="18" charset="0"/>
                <a:cs typeface="Times New Roman" panose="02020603050405020304" pitchFamily="18" charset="0"/>
              </a:rPr>
              <a:t>论文集</a:t>
            </a:r>
            <a:r>
              <a:rPr lang="en-US" altLang="zh-CN" sz="1400" dirty="0">
                <a:latin typeface="Times New Roman" panose="02020603050405020304" pitchFamily="18" charset="0"/>
                <a:cs typeface="Times New Roman" panose="02020603050405020304" pitchFamily="18" charset="0"/>
              </a:rPr>
              <a:t>, 2014, </a:t>
            </a:r>
            <a:r>
              <a:rPr lang="zh-CN" altLang="en-US" sz="1400" dirty="0">
                <a:latin typeface="Times New Roman" panose="02020603050405020304" pitchFamily="18" charset="0"/>
                <a:cs typeface="Times New Roman" panose="02020603050405020304" pitchFamily="18" charset="0"/>
              </a:rPr>
              <a:t>北京</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中国</a:t>
            </a:r>
            <a:r>
              <a:rPr lang="en-US" altLang="zh-CN" sz="1400" dirty="0">
                <a:latin typeface="Times New Roman" panose="02020603050405020304" pitchFamily="18" charset="0"/>
                <a:cs typeface="Times New Roman" panose="02020603050405020304" pitchFamily="18" charset="0"/>
              </a:rPr>
              <a:t>.</a:t>
            </a:r>
          </a:p>
          <a:p>
            <a:endParaRPr lang="en-US" altLang="zh-CN" sz="1400" dirty="0">
              <a:latin typeface="Times New Roman" panose="02020603050405020304" pitchFamily="18" charset="0"/>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[10] </a:t>
            </a:r>
            <a:r>
              <a:rPr lang="zh-CN" altLang="zh-CN" sz="1400" b="1" u="sng" dirty="0">
                <a:latin typeface="Times New Roman" panose="02020603050405020304" pitchFamily="18" charset="0"/>
                <a:cs typeface="Times New Roman" panose="02020603050405020304" pitchFamily="18" charset="0"/>
              </a:rPr>
              <a:t>陈建霖</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励争</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卜宏利</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马朝阳</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开口复合材料层合板孔边局部屈曲实验研究</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第十四届全国实验力学学术会议</a:t>
            </a:r>
            <a:r>
              <a:rPr lang="zh-CN" altLang="en-US" sz="1400" dirty="0">
                <a:latin typeface="Times New Roman" panose="02020603050405020304" pitchFamily="18" charset="0"/>
                <a:cs typeface="Times New Roman" panose="02020603050405020304" pitchFamily="18" charset="0"/>
              </a:rPr>
              <a:t>论文摘要集</a:t>
            </a:r>
            <a:r>
              <a:rPr lang="en-US" altLang="zh-CN" sz="1400" dirty="0">
                <a:latin typeface="Times New Roman" panose="02020603050405020304" pitchFamily="18" charset="0"/>
                <a:cs typeface="Times New Roman" panose="02020603050405020304" pitchFamily="18" charset="0"/>
              </a:rPr>
              <a:t>, 2015, </a:t>
            </a:r>
            <a:r>
              <a:rPr lang="zh-CN" altLang="en-US" sz="1400" dirty="0">
                <a:latin typeface="Times New Roman" panose="02020603050405020304" pitchFamily="18" charset="0"/>
                <a:cs typeface="Times New Roman" panose="02020603050405020304" pitchFamily="18" charset="0"/>
              </a:rPr>
              <a:t>重庆成都</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中国</a:t>
            </a:r>
            <a:r>
              <a:rPr lang="en-US" altLang="zh-CN" sz="1400" dirty="0">
                <a:latin typeface="Times New Roman" panose="02020603050405020304" pitchFamily="18" charset="0"/>
                <a:cs typeface="Times New Roman" panose="02020603050405020304" pitchFamily="18" charset="0"/>
              </a:rPr>
              <a:t>.</a:t>
            </a:r>
          </a:p>
          <a:p>
            <a:endParaRPr lang="en-US" altLang="zh-CN" sz="1400" dirty="0">
              <a:latin typeface="Times New Roman" panose="02020603050405020304" pitchFamily="18" charset="0"/>
              <a:cs typeface="Times New Roman" panose="02020603050405020304" pitchFamily="18" charset="0"/>
            </a:endParaRPr>
          </a:p>
          <a:p>
            <a:r>
              <a:rPr lang="en-US" altLang="zh-CN" sz="1400" b="1" dirty="0" smtClean="0">
                <a:latin typeface="Times New Roman" panose="02020603050405020304" pitchFamily="18" charset="0"/>
                <a:cs typeface="Times New Roman" panose="02020603050405020304" pitchFamily="18" charset="0"/>
              </a:rPr>
              <a:t>[</a:t>
            </a:r>
            <a:r>
              <a:rPr lang="en-US" altLang="zh-CN" sz="1400" b="1" dirty="0" smtClean="0">
                <a:latin typeface="Times New Roman" panose="02020603050405020304" pitchFamily="18" charset="0"/>
                <a:cs typeface="Times New Roman" panose="02020603050405020304" pitchFamily="18" charset="0"/>
              </a:rPr>
              <a:t>11] </a:t>
            </a:r>
            <a:r>
              <a:rPr lang="zh-CN" altLang="zh-CN" sz="1400" b="1" u="sng" dirty="0">
                <a:latin typeface="Times New Roman" panose="02020603050405020304" pitchFamily="18" charset="0"/>
                <a:cs typeface="Times New Roman" panose="02020603050405020304" pitchFamily="18" charset="0"/>
              </a:rPr>
              <a:t>陈建霖</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励争</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徐吉峰</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唐凌巍</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复合材料大开口壁板稳定性和强度试验研究</a:t>
            </a: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北京力学会第二十二届学术年会</a:t>
            </a:r>
            <a:r>
              <a:rPr lang="zh-CN" altLang="en-US" sz="1400" dirty="0">
                <a:latin typeface="Times New Roman" panose="02020603050405020304" pitchFamily="18" charset="0"/>
                <a:cs typeface="Times New Roman" panose="02020603050405020304" pitchFamily="18" charset="0"/>
              </a:rPr>
              <a:t>论文集</a:t>
            </a:r>
            <a:r>
              <a:rPr lang="en-US" altLang="zh-CN" sz="1400" dirty="0">
                <a:latin typeface="Times New Roman" panose="02020603050405020304" pitchFamily="18" charset="0"/>
                <a:cs typeface="Times New Roman" panose="02020603050405020304" pitchFamily="18" charset="0"/>
              </a:rPr>
              <a:t>, 2015, </a:t>
            </a:r>
            <a:r>
              <a:rPr lang="zh-CN" altLang="en-US" sz="1400" dirty="0">
                <a:latin typeface="Times New Roman" panose="02020603050405020304" pitchFamily="18" charset="0"/>
                <a:cs typeface="Times New Roman" panose="02020603050405020304" pitchFamily="18" charset="0"/>
              </a:rPr>
              <a:t>北京</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中国</a:t>
            </a:r>
            <a:r>
              <a:rPr lang="en-US" altLang="zh-CN" sz="1400" dirty="0">
                <a:latin typeface="Times New Roman" panose="02020603050405020304" pitchFamily="18" charset="0"/>
                <a:cs typeface="Times New Roman" panose="02020603050405020304" pitchFamily="18" charset="0"/>
              </a:rPr>
              <a:t>.</a:t>
            </a:r>
          </a:p>
          <a:p>
            <a:endParaRPr lang="zh-CN" altLang="zh-CN" sz="1400" dirty="0">
              <a:latin typeface="Times New Roman" panose="02020603050405020304" pitchFamily="18" charset="0"/>
              <a:cs typeface="Times New Roman" panose="02020603050405020304" pitchFamily="18" charset="0"/>
            </a:endParaRPr>
          </a:p>
          <a:p>
            <a:endParaRPr lang="zh-CN" altLang="zh-CN" sz="1400" dirty="0">
              <a:latin typeface="Times New Roman" panose="02020603050405020304" pitchFamily="18" charset="0"/>
              <a:cs typeface="Times New Roman" panose="02020603050405020304" pitchFamily="18" charset="0"/>
            </a:endParaRPr>
          </a:p>
          <a:p>
            <a:endParaRPr lang="zh-CN" altLang="zh-CN" sz="1400" dirty="0">
              <a:latin typeface="Times New Roman" panose="02020603050405020304" pitchFamily="18" charset="0"/>
              <a:cs typeface="Times New Roman" panose="02020603050405020304" pitchFamily="18" charset="0"/>
            </a:endParaRPr>
          </a:p>
        </p:txBody>
      </p:sp>
      <p:sp>
        <p:nvSpPr>
          <p:cNvPr id="6" name="Rectangle 2"/>
          <p:cNvSpPr>
            <a:spLocks noGrp="1" noChangeArrowheads="1"/>
          </p:cNvSpPr>
          <p:nvPr>
            <p:ph type="title"/>
          </p:nvPr>
        </p:nvSpPr>
        <p:spPr>
          <a:xfrm>
            <a:off x="251520" y="620688"/>
            <a:ext cx="7325518" cy="648072"/>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博士</a:t>
            </a:r>
            <a:r>
              <a:rPr lang="zh-CN" altLang="en-US" sz="2000" dirty="0">
                <a:latin typeface="Arial" panose="020B0604020202020204" pitchFamily="34" charset="0"/>
                <a:ea typeface="黑体" pitchFamily="2" charset="-122"/>
                <a:cs typeface="Arial" panose="020B0604020202020204" pitchFamily="34" charset="0"/>
              </a:rPr>
              <a:t>期间发表和完成的</a:t>
            </a:r>
            <a:r>
              <a:rPr lang="zh-CN" altLang="en-US" sz="2000" dirty="0" smtClean="0">
                <a:latin typeface="Arial" panose="020B0604020202020204" pitchFamily="34" charset="0"/>
                <a:ea typeface="黑体" pitchFamily="2" charset="-122"/>
                <a:cs typeface="Arial" panose="020B0604020202020204" pitchFamily="34" charset="0"/>
              </a:rPr>
              <a:t>论文</a:t>
            </a: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Tree>
    <p:extLst>
      <p:ext uri="{BB962C8B-B14F-4D97-AF65-F5344CB8AC3E}">
        <p14:creationId xmlns:p14="http://schemas.microsoft.com/office/powerpoint/2010/main" val="3869910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9901F9E-6AE0-4868-8FA7-16593B8B297E}" type="slidenum">
              <a:rPr lang="en-US" altLang="zh-CN" smtClean="0"/>
              <a:pPr>
                <a:defRPr/>
              </a:pPr>
              <a:t>45</a:t>
            </a:fld>
            <a:endParaRPr lang="en-US" altLang="zh-CN"/>
          </a:p>
        </p:txBody>
      </p:sp>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sp>
        <p:nvSpPr>
          <p:cNvPr id="5" name="Title 1"/>
          <p:cNvSpPr txBox="1">
            <a:spLocks/>
          </p:cNvSpPr>
          <p:nvPr/>
        </p:nvSpPr>
        <p:spPr>
          <a:xfrm>
            <a:off x="2365176" y="2794632"/>
            <a:ext cx="7391400" cy="171448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0" i="1" u="none" strike="noStrike" kern="1200" cap="none" spc="0" normalizeH="0" baseline="0" noProof="0" dirty="0" smtClean="0">
                <a:ln>
                  <a:noFill/>
                </a:ln>
                <a:solidFill>
                  <a:srgbClr val="C00000"/>
                </a:solidFill>
                <a:effectLst/>
                <a:uLnTx/>
                <a:uFillTx/>
                <a:latin typeface="华文隶书" panose="02010800040101010101" pitchFamily="2" charset="-122"/>
                <a:ea typeface="华文隶书" panose="02010800040101010101" pitchFamily="2" charset="-122"/>
                <a:cs typeface="Times New Roman" pitchFamily="18" charset="0"/>
              </a:rPr>
              <a:t>请您批评指正</a:t>
            </a:r>
            <a:r>
              <a:rPr lang="zh-CN" altLang="en-US" sz="4400" i="1" dirty="0">
                <a:solidFill>
                  <a:srgbClr val="C00000"/>
                </a:solidFill>
                <a:latin typeface="华文隶书" panose="02010800040101010101" pitchFamily="2" charset="-122"/>
                <a:ea typeface="华文隶书" panose="02010800040101010101" pitchFamily="2" charset="-122"/>
                <a:cs typeface="Times New Roman" pitchFamily="18" charset="0"/>
              </a:rPr>
              <a:t>！</a:t>
            </a:r>
            <a:endParaRPr kumimoji="0" lang="en-US" sz="4400" b="0" i="1" u="none" strike="noStrike" kern="1200" cap="none" spc="0" normalizeH="0" baseline="0" noProof="0" dirty="0">
              <a:ln>
                <a:noFill/>
              </a:ln>
              <a:solidFill>
                <a:srgbClr val="C00000"/>
              </a:solidFill>
              <a:effectLst/>
              <a:uLnTx/>
              <a:uFillTx/>
              <a:latin typeface="华文隶书" panose="02010800040101010101" pitchFamily="2" charset="-122"/>
              <a:ea typeface="华文隶书" panose="02010800040101010101" pitchFamily="2" charset="-122"/>
              <a:cs typeface="Times New Roman" pitchFamily="18" charset="0"/>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1B8CFF65-CDFA-4FF2-A54A-3456B4512175}" type="slidenum">
              <a:rPr lang="en-US" altLang="zh-CN" smtClean="0"/>
              <a:pPr>
                <a:defRPr/>
              </a:pPr>
              <a:t>5</a:t>
            </a:fld>
            <a:endParaRPr lang="en-US" altLang="zh-CN" dirty="0"/>
          </a:p>
        </p:txBody>
      </p:sp>
      <p:sp>
        <p:nvSpPr>
          <p:cNvPr id="22" name="Rectangle 2"/>
          <p:cNvSpPr>
            <a:spLocks noGrp="1" noChangeArrowheads="1"/>
          </p:cNvSpPr>
          <p:nvPr>
            <p:ph type="title"/>
          </p:nvPr>
        </p:nvSpPr>
        <p:spPr>
          <a:xfrm>
            <a:off x="357187" y="476672"/>
            <a:ext cx="3878169"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(iii</a:t>
            </a:r>
            <a:r>
              <a:rPr lang="en-US" altLang="zh-CN" sz="3000" dirty="0" smtClean="0">
                <a:latin typeface="+mn-lt"/>
                <a:ea typeface="黑体" panose="02010609060101010101" pitchFamily="49" charset="-122"/>
                <a:cs typeface="Times New Roman" panose="02020603050405020304" pitchFamily="18" charset="0"/>
              </a:rPr>
              <a:t>)-</a:t>
            </a:r>
            <a:r>
              <a:rPr lang="zh-CN" altLang="en-US" sz="3000" dirty="0" smtClean="0">
                <a:latin typeface="+mn-lt"/>
                <a:ea typeface="黑体" panose="02010609060101010101" pitchFamily="49" charset="-122"/>
                <a:cs typeface="Times New Roman" panose="02020603050405020304" pitchFamily="18" charset="0"/>
              </a:rPr>
              <a:t>强度破坏</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12" name="TextBox 7">
            <a:hlinkClick r:id="" action="ppaction://noaction"/>
          </p:cNvPr>
          <p:cNvSpPr txBox="1"/>
          <p:nvPr/>
        </p:nvSpPr>
        <p:spPr>
          <a:xfrm>
            <a:off x="1067005" y="3904173"/>
            <a:ext cx="192882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破坏准则</a:t>
            </a:r>
            <a:endParaRPr lang="en-US" altLang="zh-CN" sz="1200" b="1" dirty="0">
              <a:solidFill>
                <a:srgbClr val="FFFF00"/>
              </a:solidFill>
            </a:endParaRPr>
          </a:p>
        </p:txBody>
      </p:sp>
      <p:sp>
        <p:nvSpPr>
          <p:cNvPr id="14" name="左大括号 13"/>
          <p:cNvSpPr/>
          <p:nvPr/>
        </p:nvSpPr>
        <p:spPr>
          <a:xfrm flipV="1">
            <a:off x="3011221" y="3353080"/>
            <a:ext cx="576064" cy="17014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3524335" y="4550504"/>
            <a:ext cx="2151551" cy="338554"/>
          </a:xfrm>
          <a:prstGeom prst="rect">
            <a:avLst/>
          </a:prstGeom>
        </p:spPr>
        <p:txBody>
          <a:bodyPr wrap="none">
            <a:spAutoFit/>
          </a:bodyPr>
          <a:lstStyle/>
          <a:p>
            <a:r>
              <a:rPr lang="zh-CN" altLang="en-US" sz="1600" dirty="0" smtClean="0"/>
              <a:t>俞茂宏</a:t>
            </a:r>
            <a:r>
              <a:rPr lang="en-US" altLang="zh-CN" sz="1600" dirty="0" smtClean="0"/>
              <a:t>, 1980~</a:t>
            </a:r>
            <a:r>
              <a:rPr lang="zh-CN" altLang="en-US" sz="1600" dirty="0" smtClean="0"/>
              <a:t>，</a:t>
            </a:r>
            <a:r>
              <a:rPr lang="en-US" altLang="zh-CN" sz="1600" dirty="0" smtClean="0"/>
              <a:t>2004</a:t>
            </a:r>
            <a:endParaRPr lang="zh-CN" altLang="en-US" sz="1600" dirty="0"/>
          </a:p>
        </p:txBody>
      </p:sp>
      <p:sp>
        <p:nvSpPr>
          <p:cNvPr id="16" name="矩形 15"/>
          <p:cNvSpPr/>
          <p:nvPr/>
        </p:nvSpPr>
        <p:spPr>
          <a:xfrm>
            <a:off x="3587284" y="3353080"/>
            <a:ext cx="2201244" cy="338554"/>
          </a:xfrm>
          <a:prstGeom prst="rect">
            <a:avLst/>
          </a:prstGeom>
        </p:spPr>
        <p:txBody>
          <a:bodyPr wrap="none">
            <a:spAutoFit/>
          </a:bodyPr>
          <a:lstStyle/>
          <a:p>
            <a:r>
              <a:rPr lang="en-US" altLang="zh-CN" sz="1600" dirty="0" smtClean="0"/>
              <a:t>Mohr-Coulomb</a:t>
            </a:r>
            <a:r>
              <a:rPr lang="zh-CN" altLang="en-US" sz="1600" dirty="0" smtClean="0"/>
              <a:t>，</a:t>
            </a:r>
            <a:r>
              <a:rPr lang="en-US" altLang="zh-CN" sz="1600" dirty="0" smtClean="0"/>
              <a:t>1900</a:t>
            </a:r>
            <a:endParaRPr lang="zh-CN" altLang="en-US" sz="1600" dirty="0"/>
          </a:p>
        </p:txBody>
      </p:sp>
      <p:sp>
        <p:nvSpPr>
          <p:cNvPr id="17" name="矩形 16"/>
          <p:cNvSpPr/>
          <p:nvPr/>
        </p:nvSpPr>
        <p:spPr>
          <a:xfrm>
            <a:off x="3554018" y="3789774"/>
            <a:ext cx="1824538" cy="338554"/>
          </a:xfrm>
          <a:prstGeom prst="rect">
            <a:avLst/>
          </a:prstGeom>
        </p:spPr>
        <p:txBody>
          <a:bodyPr wrap="none">
            <a:spAutoFit/>
          </a:bodyPr>
          <a:lstStyle/>
          <a:p>
            <a:r>
              <a:rPr lang="en-US" altLang="zh-CN" sz="1600" dirty="0" err="1" smtClean="0"/>
              <a:t>Freudental</a:t>
            </a:r>
            <a:r>
              <a:rPr lang="zh-CN" altLang="en-US" sz="1600" dirty="0" smtClean="0"/>
              <a:t>，</a:t>
            </a:r>
            <a:r>
              <a:rPr lang="en-US" altLang="zh-CN" sz="1600" dirty="0" smtClean="0"/>
              <a:t>1960</a:t>
            </a:r>
            <a:endParaRPr lang="zh-CN" altLang="en-US" sz="1600" dirty="0"/>
          </a:p>
        </p:txBody>
      </p:sp>
      <p:sp>
        <p:nvSpPr>
          <p:cNvPr id="18" name="矩形 17"/>
          <p:cNvSpPr/>
          <p:nvPr/>
        </p:nvSpPr>
        <p:spPr>
          <a:xfrm>
            <a:off x="3515277" y="4214778"/>
            <a:ext cx="2716578" cy="338554"/>
          </a:xfrm>
          <a:prstGeom prst="rect">
            <a:avLst/>
          </a:prstGeom>
        </p:spPr>
        <p:txBody>
          <a:bodyPr wrap="none">
            <a:spAutoFit/>
          </a:bodyPr>
          <a:lstStyle/>
          <a:p>
            <a:r>
              <a:rPr lang="en-US" altLang="zh-CN" sz="1600" dirty="0" smtClean="0"/>
              <a:t>Tsai , EM Wu</a:t>
            </a:r>
            <a:r>
              <a:rPr lang="zh-CN" altLang="en-US" sz="1600" dirty="0" smtClean="0"/>
              <a:t>，</a:t>
            </a:r>
            <a:r>
              <a:rPr lang="en-US" altLang="zh-CN" sz="1600" dirty="0" smtClean="0"/>
              <a:t>Bell</a:t>
            </a:r>
            <a:r>
              <a:rPr lang="zh-CN" altLang="en-US" sz="1600" dirty="0" smtClean="0"/>
              <a:t>，</a:t>
            </a:r>
            <a:r>
              <a:rPr lang="en-US" altLang="zh-CN" sz="1600" dirty="0" smtClean="0"/>
              <a:t>1970~</a:t>
            </a:r>
            <a:endParaRPr lang="zh-CN" altLang="en-US" sz="1600" dirty="0"/>
          </a:p>
        </p:txBody>
      </p:sp>
      <p:sp>
        <p:nvSpPr>
          <p:cNvPr id="20" name="矩形 19"/>
          <p:cNvSpPr/>
          <p:nvPr/>
        </p:nvSpPr>
        <p:spPr>
          <a:xfrm>
            <a:off x="3515277" y="4901252"/>
            <a:ext cx="1491114" cy="338554"/>
          </a:xfrm>
          <a:prstGeom prst="rect">
            <a:avLst/>
          </a:prstGeom>
        </p:spPr>
        <p:txBody>
          <a:bodyPr wrap="none">
            <a:spAutoFit/>
          </a:bodyPr>
          <a:lstStyle/>
          <a:p>
            <a:r>
              <a:rPr lang="zh-CN" altLang="en-US" sz="1600" dirty="0" smtClean="0"/>
              <a:t>黄争鸣</a:t>
            </a:r>
            <a:r>
              <a:rPr lang="en-US" altLang="zh-CN" sz="1600" dirty="0" smtClean="0"/>
              <a:t>, 2003~</a:t>
            </a:r>
            <a:endParaRPr lang="zh-CN" altLang="en-US" sz="1600" dirty="0"/>
          </a:p>
        </p:txBody>
      </p:sp>
      <p:pic>
        <p:nvPicPr>
          <p:cNvPr id="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744" y="3323577"/>
            <a:ext cx="1913306" cy="188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7">
            <a:hlinkClick r:id="" action="ppaction://noaction"/>
          </p:cNvPr>
          <p:cNvSpPr txBox="1"/>
          <p:nvPr/>
        </p:nvSpPr>
        <p:spPr>
          <a:xfrm>
            <a:off x="1067005" y="5699815"/>
            <a:ext cx="192882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渐进失效</a:t>
            </a:r>
            <a:endParaRPr lang="en-US" altLang="zh-CN" sz="1200" b="1" dirty="0">
              <a:solidFill>
                <a:srgbClr val="FFFF00"/>
              </a:solidFill>
            </a:endParaRPr>
          </a:p>
        </p:txBody>
      </p:sp>
      <p:sp>
        <p:nvSpPr>
          <p:cNvPr id="2" name="矩形 1"/>
          <p:cNvSpPr/>
          <p:nvPr/>
        </p:nvSpPr>
        <p:spPr>
          <a:xfrm>
            <a:off x="3368984" y="5329300"/>
            <a:ext cx="2018501" cy="307777"/>
          </a:xfrm>
          <a:prstGeom prst="rect">
            <a:avLst/>
          </a:prstGeom>
        </p:spPr>
        <p:txBody>
          <a:bodyPr wrap="none">
            <a:spAutoFit/>
          </a:bodyPr>
          <a:lstStyle/>
          <a:p>
            <a:r>
              <a:rPr lang="en-US" altLang="zh-CN" sz="1400" b="1" kern="100" dirty="0" smtClean="0">
                <a:latin typeface="Times New Roman" panose="02020603050405020304" pitchFamily="18" charset="0"/>
                <a:cs typeface="Times New Roman" panose="02020603050405020304" pitchFamily="18" charset="0"/>
              </a:rPr>
              <a:t>Chang FK</a:t>
            </a:r>
            <a:r>
              <a:rPr lang="en-US" altLang="zh-CN" sz="1400" kern="100" dirty="0" smtClean="0">
                <a:latin typeface="Times New Roman" panose="02020603050405020304" pitchFamily="18" charset="0"/>
                <a:cs typeface="Times New Roman" panose="02020603050405020304" pitchFamily="18" charset="0"/>
              </a:rPr>
              <a:t>, 1987</a:t>
            </a:r>
            <a:r>
              <a:rPr lang="en-US" altLang="zh-CN" sz="1400" kern="100" dirty="0" smtClean="0">
                <a:latin typeface="Times New Roman" panose="02020603050405020304" pitchFamily="18" charset="0"/>
                <a:ea typeface="宋体" panose="02010600030101010101" pitchFamily="2" charset="-122"/>
                <a:cs typeface="Times New Roman" panose="02020603050405020304" pitchFamily="18" charset="0"/>
              </a:rPr>
              <a:t>∽1989</a:t>
            </a:r>
            <a:endParaRPr lang="zh-CN" altLang="en-US" sz="1400" dirty="0">
              <a:latin typeface="Times New Roman" panose="02020603050405020304" pitchFamily="18" charset="0"/>
              <a:cs typeface="Times New Roman" panose="02020603050405020304" pitchFamily="18" charset="0"/>
            </a:endParaRPr>
          </a:p>
        </p:txBody>
      </p:sp>
      <p:sp>
        <p:nvSpPr>
          <p:cNvPr id="4" name="矩形 3"/>
          <p:cNvSpPr/>
          <p:nvPr/>
        </p:nvSpPr>
        <p:spPr>
          <a:xfrm>
            <a:off x="3406573" y="5731592"/>
            <a:ext cx="1513235" cy="307777"/>
          </a:xfrm>
          <a:prstGeom prst="rect">
            <a:avLst/>
          </a:prstGeom>
        </p:spPr>
        <p:txBody>
          <a:bodyPr wrap="none">
            <a:spAutoFit/>
          </a:bodyPr>
          <a:lstStyle/>
          <a:p>
            <a:r>
              <a:rPr lang="en-US" altLang="zh-CN" sz="1400" b="1" kern="100" dirty="0" smtClean="0">
                <a:latin typeface="Times New Roman" panose="02020603050405020304" pitchFamily="18" charset="0"/>
                <a:cs typeface="Times New Roman" panose="02020603050405020304" pitchFamily="18" charset="0"/>
              </a:rPr>
              <a:t>Yamada SE</a:t>
            </a:r>
            <a:r>
              <a:rPr lang="en-US" altLang="zh-CN" sz="1400" kern="100" dirty="0" smtClean="0">
                <a:latin typeface="Times New Roman" panose="02020603050405020304" pitchFamily="18" charset="0"/>
                <a:cs typeface="Times New Roman" panose="02020603050405020304" pitchFamily="18" charset="0"/>
              </a:rPr>
              <a:t>, 1989</a:t>
            </a:r>
            <a:endParaRPr lang="zh-CN" altLang="en-US" sz="1400" dirty="0">
              <a:latin typeface="Times New Roman" panose="02020603050405020304" pitchFamily="18" charset="0"/>
              <a:cs typeface="Times New Roman" panose="02020603050405020304" pitchFamily="18" charset="0"/>
            </a:endParaRPr>
          </a:p>
        </p:txBody>
      </p:sp>
      <p:sp>
        <p:nvSpPr>
          <p:cNvPr id="25" name="矩形 24"/>
          <p:cNvSpPr/>
          <p:nvPr/>
        </p:nvSpPr>
        <p:spPr>
          <a:xfrm>
            <a:off x="3380347" y="6119117"/>
            <a:ext cx="1421671" cy="307777"/>
          </a:xfrm>
          <a:prstGeom prst="rect">
            <a:avLst/>
          </a:prstGeom>
        </p:spPr>
        <p:txBody>
          <a:bodyPr wrap="none">
            <a:spAutoFit/>
          </a:bodyPr>
          <a:lstStyle/>
          <a:p>
            <a:r>
              <a:rPr lang="zh-CN" altLang="en-US" sz="1400" b="1" dirty="0">
                <a:latin typeface="Times New Roman" panose="02020603050405020304" pitchFamily="18" charset="0"/>
                <a:cs typeface="Times New Roman" panose="02020603050405020304" pitchFamily="18" charset="0"/>
              </a:rPr>
              <a:t>S.T. </a:t>
            </a:r>
            <a:r>
              <a:rPr lang="zh-CN" altLang="en-US" sz="1400" b="1" dirty="0" smtClean="0">
                <a:latin typeface="Times New Roman" panose="02020603050405020304" pitchFamily="18" charset="0"/>
                <a:cs typeface="Times New Roman" panose="02020603050405020304" pitchFamily="18" charset="0"/>
              </a:rPr>
              <a:t>Pinho</a:t>
            </a:r>
            <a:r>
              <a:rPr lang="en-US" altLang="zh-CN" sz="1400" dirty="0" smtClean="0">
                <a:latin typeface="Times New Roman" panose="02020603050405020304" pitchFamily="18" charset="0"/>
                <a:cs typeface="Times New Roman" panose="02020603050405020304" pitchFamily="18" charset="0"/>
              </a:rPr>
              <a:t>, 2006</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319110" y="6487031"/>
            <a:ext cx="1824537" cy="307777"/>
          </a:xfrm>
          <a:prstGeom prst="rect">
            <a:avLst/>
          </a:prstGeom>
        </p:spPr>
        <p:txBody>
          <a:bodyPr wrap="none">
            <a:spAutoFit/>
          </a:bodyPr>
          <a:lstStyle/>
          <a:p>
            <a:pPr algn="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Chi-</a:t>
            </a:r>
            <a:r>
              <a:rPr lang="en-US" altLang="zh-CN" sz="1400" b="1" dirty="0" err="1">
                <a:latin typeface="Times New Roman" panose="02020603050405020304" pitchFamily="18" charset="0"/>
                <a:ea typeface="宋体" panose="02010600030101010101" pitchFamily="2" charset="-122"/>
                <a:cs typeface="Times New Roman" panose="02020603050405020304" pitchFamily="18" charset="0"/>
              </a:rPr>
              <a:t>Seung</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Lee</a:t>
            </a:r>
            <a:r>
              <a:rPr lang="en-US" altLang="zh-CN" sz="1400" dirty="0" smtClean="0">
                <a:latin typeface="Times New Roman" panose="02020603050405020304" pitchFamily="18" charset="0"/>
                <a:cs typeface="Times New Roman" panose="02020603050405020304" pitchFamily="18" charset="0"/>
              </a:rPr>
              <a:t>, 2015</a:t>
            </a:r>
            <a:endParaRPr lang="zh-CN" altLang="en-US" sz="1400" dirty="0">
              <a:latin typeface="Times New Roman" panose="02020603050405020304" pitchFamily="18" charset="0"/>
              <a:cs typeface="Times New Roman" panose="02020603050405020304" pitchFamily="18" charset="0"/>
            </a:endParaRPr>
          </a:p>
        </p:txBody>
      </p:sp>
      <p:sp>
        <p:nvSpPr>
          <p:cNvPr id="29" name="左大括号 28"/>
          <p:cNvSpPr/>
          <p:nvPr/>
        </p:nvSpPr>
        <p:spPr>
          <a:xfrm flipV="1">
            <a:off x="3057525" y="5301208"/>
            <a:ext cx="576064" cy="1493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15">
            <a:hlinkClick r:id="" action="ppaction://noaction"/>
          </p:cNvPr>
          <p:cNvSpPr txBox="1"/>
          <p:nvPr/>
        </p:nvSpPr>
        <p:spPr>
          <a:xfrm>
            <a:off x="994997" y="2005847"/>
            <a:ext cx="144016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屈曲破坏</a:t>
            </a:r>
            <a:endParaRPr lang="zh-CN" altLang="en-US" sz="1200" b="1" dirty="0">
              <a:solidFill>
                <a:srgbClr val="FFFF00"/>
              </a:solidFill>
            </a:endParaRPr>
          </a:p>
        </p:txBody>
      </p:sp>
      <p:cxnSp>
        <p:nvCxnSpPr>
          <p:cNvPr id="39" name="直接连接符 38"/>
          <p:cNvCxnSpPr>
            <a:stCxn id="30" idx="3"/>
            <a:endCxn id="41" idx="1"/>
          </p:cNvCxnSpPr>
          <p:nvPr/>
        </p:nvCxnSpPr>
        <p:spPr>
          <a:xfrm flipV="1">
            <a:off x="2435157" y="1839031"/>
            <a:ext cx="360040" cy="3514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0" idx="3"/>
          </p:cNvCxnSpPr>
          <p:nvPr/>
        </p:nvCxnSpPr>
        <p:spPr>
          <a:xfrm>
            <a:off x="2435157" y="2190513"/>
            <a:ext cx="457200" cy="4003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extBox 29">
            <a:hlinkClick r:id="" action="ppaction://noaction"/>
          </p:cNvPr>
          <p:cNvSpPr txBox="1"/>
          <p:nvPr/>
        </p:nvSpPr>
        <p:spPr>
          <a:xfrm>
            <a:off x="2795197" y="1654365"/>
            <a:ext cx="144016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整体屈曲</a:t>
            </a:r>
            <a:endParaRPr lang="zh-CN" altLang="en-US" sz="1200" b="1" dirty="0">
              <a:solidFill>
                <a:srgbClr val="FFFF00"/>
              </a:solidFill>
            </a:endParaRPr>
          </a:p>
        </p:txBody>
      </p:sp>
      <p:sp>
        <p:nvSpPr>
          <p:cNvPr id="42" name="TextBox 30">
            <a:hlinkClick r:id="" action="ppaction://noaction"/>
          </p:cNvPr>
          <p:cNvSpPr txBox="1"/>
          <p:nvPr/>
        </p:nvSpPr>
        <p:spPr>
          <a:xfrm>
            <a:off x="2795197" y="2437161"/>
            <a:ext cx="144016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smtClean="0"/>
              <a:t>局部屈曲</a:t>
            </a:r>
            <a:endParaRPr lang="zh-CN" altLang="en-US" sz="1200" b="1" dirty="0">
              <a:solidFill>
                <a:srgbClr val="FFFF00"/>
              </a:solidFill>
            </a:endParaRPr>
          </a:p>
        </p:txBody>
      </p:sp>
      <p:sp>
        <p:nvSpPr>
          <p:cNvPr id="43" name="矩形 42"/>
          <p:cNvSpPr/>
          <p:nvPr/>
        </p:nvSpPr>
        <p:spPr>
          <a:xfrm>
            <a:off x="4542556" y="1469699"/>
            <a:ext cx="1925527" cy="338554"/>
          </a:xfrm>
          <a:prstGeom prst="rect">
            <a:avLst/>
          </a:prstGeom>
        </p:spPr>
        <p:txBody>
          <a:bodyPr wrap="none">
            <a:spAutoFit/>
          </a:bodyPr>
          <a:lstStyle/>
          <a:p>
            <a:r>
              <a:rPr lang="en-US" altLang="zh-CN" sz="1600" dirty="0" err="1"/>
              <a:t>Willian</a:t>
            </a:r>
            <a:r>
              <a:rPr lang="en-US" altLang="zh-CN" sz="1600" dirty="0"/>
              <a:t> </a:t>
            </a:r>
            <a:r>
              <a:rPr lang="en-US" altLang="zh-CN" sz="1600" dirty="0" err="1" smtClean="0"/>
              <a:t>L.Ko</a:t>
            </a:r>
            <a:r>
              <a:rPr lang="zh-CN" altLang="en-US" sz="1600" dirty="0" smtClean="0"/>
              <a:t>，</a:t>
            </a:r>
            <a:r>
              <a:rPr lang="en-US" altLang="zh-CN" sz="1600" dirty="0" smtClean="0"/>
              <a:t>1991</a:t>
            </a:r>
            <a:endParaRPr lang="zh-CN" altLang="en-US" sz="1600" dirty="0"/>
          </a:p>
        </p:txBody>
      </p:sp>
      <p:sp>
        <p:nvSpPr>
          <p:cNvPr id="44" name="左大括号 43"/>
          <p:cNvSpPr/>
          <p:nvPr/>
        </p:nvSpPr>
        <p:spPr>
          <a:xfrm flipV="1">
            <a:off x="4163349" y="1393045"/>
            <a:ext cx="576064" cy="17014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矩形 44"/>
          <p:cNvSpPr/>
          <p:nvPr/>
        </p:nvSpPr>
        <p:spPr>
          <a:xfrm>
            <a:off x="4551548" y="1975136"/>
            <a:ext cx="2031325" cy="338554"/>
          </a:xfrm>
          <a:prstGeom prst="rect">
            <a:avLst/>
          </a:prstGeom>
        </p:spPr>
        <p:txBody>
          <a:bodyPr wrap="none">
            <a:spAutoFit/>
          </a:bodyPr>
          <a:lstStyle/>
          <a:p>
            <a:r>
              <a:rPr lang="en-US" altLang="zh-CN" sz="1600" dirty="0" err="1" smtClean="0"/>
              <a:t>K.A.Stevents</a:t>
            </a:r>
            <a:r>
              <a:rPr lang="zh-CN" altLang="en-US" sz="1600" dirty="0" smtClean="0"/>
              <a:t>，</a:t>
            </a:r>
            <a:r>
              <a:rPr lang="en-US" altLang="zh-CN" sz="1600" dirty="0" smtClean="0"/>
              <a:t>1995</a:t>
            </a:r>
            <a:endParaRPr lang="zh-CN" altLang="en-US" sz="1600" dirty="0"/>
          </a:p>
        </p:txBody>
      </p:sp>
      <p:sp>
        <p:nvSpPr>
          <p:cNvPr id="46" name="矩形 45"/>
          <p:cNvSpPr/>
          <p:nvPr/>
        </p:nvSpPr>
        <p:spPr>
          <a:xfrm>
            <a:off x="4606445" y="2585727"/>
            <a:ext cx="1460656" cy="338554"/>
          </a:xfrm>
          <a:prstGeom prst="rect">
            <a:avLst/>
          </a:prstGeom>
        </p:spPr>
        <p:txBody>
          <a:bodyPr wrap="none">
            <a:spAutoFit/>
          </a:bodyPr>
          <a:lstStyle/>
          <a:p>
            <a:r>
              <a:rPr lang="zh-CN" altLang="en-US" sz="1600" dirty="0"/>
              <a:t>宁晋</a:t>
            </a:r>
            <a:r>
              <a:rPr lang="zh-CN" altLang="en-US" sz="1600" dirty="0" smtClean="0"/>
              <a:t>建，</a:t>
            </a:r>
            <a:r>
              <a:rPr lang="en-US" altLang="zh-CN" sz="1600" dirty="0" smtClean="0"/>
              <a:t>2006</a:t>
            </a:r>
            <a:endParaRPr lang="zh-CN" altLang="en-US" sz="1600" dirty="0"/>
          </a:p>
        </p:txBody>
      </p:sp>
      <p:pic>
        <p:nvPicPr>
          <p:cNvPr id="4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7580" y="1568510"/>
            <a:ext cx="2105248" cy="1355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4299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dirty="0"/>
          </a:p>
        </p:txBody>
      </p:sp>
      <p:sp>
        <p:nvSpPr>
          <p:cNvPr id="5" name="Rectangle 2"/>
          <p:cNvSpPr>
            <a:spLocks noGrp="1" noChangeArrowheads="1"/>
          </p:cNvSpPr>
          <p:nvPr>
            <p:ph type="title"/>
          </p:nvPr>
        </p:nvSpPr>
        <p:spPr>
          <a:xfrm>
            <a:off x="357188" y="476672"/>
            <a:ext cx="3710756"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(v</a:t>
            </a:r>
            <a:r>
              <a:rPr lang="en-US" altLang="zh-CN" sz="3000" dirty="0" smtClean="0">
                <a:latin typeface="+mn-lt"/>
                <a:ea typeface="黑体" panose="02010609060101010101" pitchFamily="49" charset="-122"/>
                <a:cs typeface="Times New Roman" panose="02020603050405020304" pitchFamily="18" charset="0"/>
              </a:rPr>
              <a:t>)-</a:t>
            </a:r>
            <a:r>
              <a:rPr lang="zh-CN" altLang="en-US" sz="3000" dirty="0" smtClean="0">
                <a:latin typeface="+mn-lt"/>
                <a:ea typeface="黑体" panose="02010609060101010101" pitchFamily="49" charset="-122"/>
                <a:cs typeface="Times New Roman" panose="02020603050405020304" pitchFamily="18" charset="0"/>
              </a:rPr>
              <a:t>损伤检测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7" name="矩形 6"/>
          <p:cNvSpPr/>
          <p:nvPr/>
        </p:nvSpPr>
        <p:spPr bwMode="auto">
          <a:xfrm>
            <a:off x="1002756" y="1303710"/>
            <a:ext cx="2057076" cy="440972"/>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0" hangingPunct="0"/>
            <a:r>
              <a:rPr lang="zh-CN" altLang="en-US" sz="2400" b="1" dirty="0">
                <a:solidFill>
                  <a:srgbClr val="FF0000"/>
                </a:solidFill>
                <a:latin typeface="幼圆" panose="02010509060101010101" pitchFamily="49" charset="-122"/>
                <a:ea typeface="幼圆" panose="02010509060101010101" pitchFamily="49" charset="-122"/>
              </a:rPr>
              <a:t>导波检测技术</a:t>
            </a:r>
          </a:p>
        </p:txBody>
      </p:sp>
      <p:sp>
        <p:nvSpPr>
          <p:cNvPr id="8" name="矩形 7"/>
          <p:cNvSpPr/>
          <p:nvPr/>
        </p:nvSpPr>
        <p:spPr bwMode="auto">
          <a:xfrm>
            <a:off x="-36512" y="1885847"/>
            <a:ext cx="1728192" cy="384707"/>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0" hangingPunct="0"/>
            <a:r>
              <a:rPr lang="zh-CN" altLang="en-US" sz="2000" dirty="0">
                <a:solidFill>
                  <a:srgbClr val="0000FF"/>
                </a:solidFill>
                <a:latin typeface="黑体" panose="02010609060101010101" pitchFamily="49" charset="-122"/>
                <a:ea typeface="黑体" panose="02010609060101010101" pitchFamily="49" charset="-122"/>
              </a:rPr>
              <a:t>损伤检测算法</a:t>
            </a:r>
          </a:p>
        </p:txBody>
      </p:sp>
      <p:sp>
        <p:nvSpPr>
          <p:cNvPr id="10" name="矩形 9"/>
          <p:cNvSpPr/>
          <p:nvPr/>
        </p:nvSpPr>
        <p:spPr bwMode="auto">
          <a:xfrm>
            <a:off x="1804582" y="1885847"/>
            <a:ext cx="2551394" cy="384707"/>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0" hangingPunct="0"/>
            <a:r>
              <a:rPr lang="zh-CN" altLang="en-US" dirty="0">
                <a:solidFill>
                  <a:srgbClr val="0000FF"/>
                </a:solidFill>
                <a:latin typeface="黑体" panose="02010609060101010101" pitchFamily="49" charset="-122"/>
                <a:ea typeface="黑体" panose="02010609060101010101" pitchFamily="49" charset="-122"/>
              </a:rPr>
              <a:t>激励、接收及信号处理</a:t>
            </a:r>
          </a:p>
        </p:txBody>
      </p:sp>
      <p:cxnSp>
        <p:nvCxnSpPr>
          <p:cNvPr id="3" name="直接连接符 2"/>
          <p:cNvCxnSpPr/>
          <p:nvPr/>
        </p:nvCxnSpPr>
        <p:spPr bwMode="auto">
          <a:xfrm>
            <a:off x="4427984" y="1268760"/>
            <a:ext cx="0" cy="4499446"/>
          </a:xfrm>
          <a:prstGeom prst="line">
            <a:avLst/>
          </a:prstGeom>
          <a:solidFill>
            <a:schemeClr val="accent1"/>
          </a:solidFill>
          <a:ln w="28575" cap="flat" cmpd="sng" algn="ctr">
            <a:solidFill>
              <a:srgbClr val="FF0000"/>
            </a:solidFill>
            <a:prstDash val="dash"/>
            <a:round/>
            <a:headEnd type="none" w="med" len="med"/>
            <a:tailEnd type="none" w="med" len="med"/>
          </a:ln>
          <a:effectLst/>
        </p:spPr>
      </p:cxnSp>
      <p:sp>
        <p:nvSpPr>
          <p:cNvPr id="20" name="矩形 19"/>
          <p:cNvSpPr/>
          <p:nvPr/>
        </p:nvSpPr>
        <p:spPr bwMode="auto">
          <a:xfrm>
            <a:off x="5840482" y="1303710"/>
            <a:ext cx="2057076" cy="440972"/>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400" b="1" dirty="0">
                <a:solidFill>
                  <a:srgbClr val="FF0000"/>
                </a:solidFill>
                <a:latin typeface="幼圆" panose="02010509060101010101" pitchFamily="49" charset="-122"/>
                <a:ea typeface="幼圆" panose="02010509060101010101" pitchFamily="49" charset="-122"/>
              </a:rPr>
              <a:t>振动</a:t>
            </a:r>
            <a:r>
              <a:rPr lang="zh-CN" altLang="en-US" sz="2400" b="1" dirty="0" smtClean="0">
                <a:solidFill>
                  <a:srgbClr val="FF0000"/>
                </a:solidFill>
                <a:latin typeface="幼圆" panose="02010509060101010101" pitchFamily="49" charset="-122"/>
                <a:ea typeface="幼圆" panose="02010509060101010101" pitchFamily="49" charset="-122"/>
              </a:rPr>
              <a:t>检测技术</a:t>
            </a:r>
            <a:endParaRPr kumimoji="0" lang="zh-CN" altLang="en-US" sz="2400" b="1" i="0" u="none" strike="noStrike" cap="none" normalizeH="0" baseline="0" dirty="0" smtClean="0">
              <a:ln>
                <a:noFill/>
              </a:ln>
              <a:solidFill>
                <a:srgbClr val="FF0000"/>
              </a:solidFill>
              <a:effectLst/>
              <a:latin typeface="幼圆" panose="02010509060101010101" pitchFamily="49" charset="-122"/>
              <a:ea typeface="幼圆" panose="02010509060101010101" pitchFamily="49" charset="-122"/>
            </a:endParaRPr>
          </a:p>
        </p:txBody>
      </p:sp>
      <p:sp>
        <p:nvSpPr>
          <p:cNvPr id="21" name="矩形 20"/>
          <p:cNvSpPr/>
          <p:nvPr/>
        </p:nvSpPr>
        <p:spPr bwMode="auto">
          <a:xfrm>
            <a:off x="4427984" y="1882439"/>
            <a:ext cx="1504931" cy="390780"/>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000" dirty="0" smtClean="0">
                <a:solidFill>
                  <a:srgbClr val="0000FF"/>
                </a:solidFill>
                <a:latin typeface="黑体" panose="02010609060101010101" pitchFamily="49" charset="-122"/>
                <a:ea typeface="黑体" panose="02010609060101010101" pitchFamily="49" charset="-122"/>
              </a:rPr>
              <a:t>固有频率法</a:t>
            </a:r>
            <a:endParaRPr kumimoji="0" lang="zh-CN" altLang="en-US" sz="2000"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endParaRPr>
          </a:p>
        </p:txBody>
      </p:sp>
      <p:sp>
        <p:nvSpPr>
          <p:cNvPr id="22" name="矩形 21"/>
          <p:cNvSpPr/>
          <p:nvPr/>
        </p:nvSpPr>
        <p:spPr bwMode="auto">
          <a:xfrm>
            <a:off x="6004924" y="1882439"/>
            <a:ext cx="1519404" cy="390780"/>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000" dirty="0" smtClean="0">
                <a:solidFill>
                  <a:srgbClr val="0000FF"/>
                </a:solidFill>
                <a:latin typeface="黑体" panose="02010609060101010101" pitchFamily="49" charset="-122"/>
                <a:ea typeface="黑体" panose="02010609060101010101" pitchFamily="49" charset="-122"/>
              </a:rPr>
              <a:t>模态振型法</a:t>
            </a:r>
            <a:endParaRPr kumimoji="0" lang="zh-CN" altLang="en-US" sz="2000"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endParaRPr>
          </a:p>
        </p:txBody>
      </p:sp>
      <p:sp>
        <p:nvSpPr>
          <p:cNvPr id="23" name="矩形 22"/>
          <p:cNvSpPr/>
          <p:nvPr/>
        </p:nvSpPr>
        <p:spPr bwMode="auto">
          <a:xfrm>
            <a:off x="7589098" y="1887013"/>
            <a:ext cx="1519404" cy="390780"/>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000" dirty="0" smtClean="0">
                <a:solidFill>
                  <a:srgbClr val="0000FF"/>
                </a:solidFill>
                <a:latin typeface="黑体" panose="02010609060101010101" pitchFamily="49" charset="-122"/>
                <a:ea typeface="黑体" panose="02010609060101010101" pitchFamily="49" charset="-122"/>
              </a:rPr>
              <a:t>其他振型法</a:t>
            </a:r>
            <a:endParaRPr kumimoji="0" lang="zh-CN" altLang="en-US" sz="2000"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endParaRPr>
          </a:p>
        </p:txBody>
      </p:sp>
      <p:sp>
        <p:nvSpPr>
          <p:cNvPr id="12" name="圆角矩形 11"/>
          <p:cNvSpPr/>
          <p:nvPr/>
        </p:nvSpPr>
        <p:spPr bwMode="auto">
          <a:xfrm>
            <a:off x="18842" y="2416284"/>
            <a:ext cx="2113566" cy="3532996"/>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13" name="圆角矩形 12"/>
          <p:cNvSpPr/>
          <p:nvPr/>
        </p:nvSpPr>
        <p:spPr bwMode="auto">
          <a:xfrm>
            <a:off x="2173711" y="2411720"/>
            <a:ext cx="2254273" cy="3314864"/>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14" name="文本框 13"/>
          <p:cNvSpPr txBox="1"/>
          <p:nvPr/>
        </p:nvSpPr>
        <p:spPr>
          <a:xfrm>
            <a:off x="-19283" y="2475765"/>
            <a:ext cx="2271205" cy="3410164"/>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1400" dirty="0">
                <a:solidFill>
                  <a:srgbClr val="0000FF"/>
                </a:solidFill>
                <a:ea typeface="黑体" panose="02010609060101010101" pitchFamily="49" charset="-122"/>
              </a:rPr>
              <a:t>飞行时间法</a:t>
            </a:r>
            <a:r>
              <a:rPr lang="en-US" altLang="zh-CN" sz="1400" dirty="0">
                <a:solidFill>
                  <a:srgbClr val="0000FF"/>
                </a:solidFill>
                <a:ea typeface="黑体" panose="02010609060101010101" pitchFamily="49" charset="-122"/>
              </a:rPr>
              <a:t>(ToF);</a:t>
            </a:r>
          </a:p>
          <a:p>
            <a:pPr>
              <a:lnSpc>
                <a:spcPct val="110000"/>
              </a:lnSpc>
            </a:pPr>
            <a:r>
              <a:rPr lang="zh-CN" altLang="zh-CN" sz="1400" dirty="0" smtClean="0">
                <a:ea typeface="黑体" panose="02010609060101010101" pitchFamily="49" charset="-122"/>
              </a:rPr>
              <a:t>椭圆</a:t>
            </a:r>
            <a:r>
              <a:rPr lang="zh-CN" altLang="zh-CN" sz="1400" dirty="0">
                <a:ea typeface="黑体" panose="02010609060101010101" pitchFamily="49" charset="-122"/>
              </a:rPr>
              <a:t>定位法</a:t>
            </a:r>
            <a:r>
              <a:rPr lang="en-US" altLang="zh-CN" sz="1400" dirty="0">
                <a:ea typeface="黑体" panose="02010609060101010101" pitchFamily="49" charset="-122"/>
              </a:rPr>
              <a:t>(Z.Q. Su</a:t>
            </a:r>
            <a:r>
              <a:rPr lang="zh-CN" altLang="en-US" sz="1400" dirty="0">
                <a:ea typeface="黑体" panose="02010609060101010101" pitchFamily="49" charset="-122"/>
              </a:rPr>
              <a:t>等</a:t>
            </a:r>
            <a:r>
              <a:rPr lang="en-US" altLang="zh-CN" sz="1400" dirty="0">
                <a:ea typeface="黑体" panose="02010609060101010101" pitchFamily="49" charset="-122"/>
              </a:rPr>
              <a:t>)</a:t>
            </a:r>
            <a:r>
              <a:rPr lang="zh-CN" altLang="en-US" sz="1400" dirty="0">
                <a:ea typeface="黑体" panose="02010609060101010101" pitchFamily="49" charset="-122"/>
              </a:rPr>
              <a:t>、四点</a:t>
            </a:r>
            <a:r>
              <a:rPr lang="zh-CN" altLang="en-US" sz="1400" dirty="0" smtClean="0">
                <a:ea typeface="黑体" panose="02010609060101010101" pitchFamily="49" charset="-122"/>
              </a:rPr>
              <a:t>圆弧法</a:t>
            </a:r>
            <a:r>
              <a:rPr lang="en-US" altLang="zh-CN" sz="1400" dirty="0">
                <a:ea typeface="黑体" panose="02010609060101010101" pitchFamily="49" charset="-122"/>
              </a:rPr>
              <a:t>(</a:t>
            </a:r>
            <a:r>
              <a:rPr lang="zh-CN" altLang="en-US" sz="1400" dirty="0">
                <a:ea typeface="黑体" panose="02010609060101010101" pitchFamily="49" charset="-122"/>
              </a:rPr>
              <a:t>袁慎芳</a:t>
            </a:r>
            <a:r>
              <a:rPr lang="en-US" altLang="zh-CN" sz="1400" dirty="0">
                <a:ea typeface="黑体" panose="02010609060101010101" pitchFamily="49" charset="-122"/>
              </a:rPr>
              <a:t>)</a:t>
            </a:r>
            <a:r>
              <a:rPr lang="zh-CN" altLang="en-US" sz="1400" dirty="0">
                <a:ea typeface="黑体" panose="02010609060101010101" pitchFamily="49" charset="-122"/>
              </a:rPr>
              <a:t>、多传感器激励</a:t>
            </a:r>
            <a:r>
              <a:rPr lang="zh-CN" altLang="en-US" sz="1400" dirty="0" smtClean="0">
                <a:ea typeface="黑体" panose="02010609060101010101" pitchFamily="49" charset="-122"/>
              </a:rPr>
              <a:t>接收</a:t>
            </a:r>
            <a:r>
              <a:rPr lang="zh-CN" altLang="en-US" sz="1400" dirty="0">
                <a:ea typeface="黑体" panose="02010609060101010101" pitchFamily="49" charset="-122"/>
              </a:rPr>
              <a:t>法</a:t>
            </a:r>
            <a:r>
              <a:rPr lang="en-US" altLang="zh-CN" sz="1400" dirty="0">
                <a:ea typeface="黑体" panose="02010609060101010101" pitchFamily="49" charset="-122"/>
              </a:rPr>
              <a:t>(L. Ye)</a:t>
            </a:r>
            <a:r>
              <a:rPr lang="zh-CN" altLang="en-US" sz="1400" dirty="0">
                <a:ea typeface="黑体" panose="02010609060101010101" pitchFamily="49" charset="-122"/>
              </a:rPr>
              <a:t>、时间反转</a:t>
            </a:r>
            <a:r>
              <a:rPr lang="en-US" altLang="zh-CN" sz="1400" dirty="0">
                <a:ea typeface="黑体" panose="02010609060101010101" pitchFamily="49" charset="-122"/>
              </a:rPr>
              <a:t>(F.G </a:t>
            </a:r>
            <a:r>
              <a:rPr lang="en-US" altLang="zh-CN" sz="1400" dirty="0" smtClean="0">
                <a:ea typeface="黑体" panose="02010609060101010101" pitchFamily="49" charset="-122"/>
              </a:rPr>
              <a:t>Yuan</a:t>
            </a:r>
            <a:r>
              <a:rPr lang="en-US" altLang="zh-CN" sz="1400" dirty="0">
                <a:ea typeface="黑体" panose="02010609060101010101" pitchFamily="49" charset="-122"/>
              </a:rPr>
              <a:t>)</a:t>
            </a:r>
            <a:r>
              <a:rPr lang="zh-CN" altLang="en-US" sz="1400" dirty="0">
                <a:ea typeface="黑体" panose="02010609060101010101" pitchFamily="49" charset="-122"/>
              </a:rPr>
              <a:t>、互相关法</a:t>
            </a:r>
            <a:r>
              <a:rPr lang="en-US" altLang="zh-CN" sz="1400" dirty="0">
                <a:ea typeface="黑体" panose="02010609060101010101" pitchFamily="49" charset="-122"/>
              </a:rPr>
              <a:t>(F.K. Chang)</a:t>
            </a:r>
          </a:p>
          <a:p>
            <a:pPr marL="285750" indent="-285750">
              <a:lnSpc>
                <a:spcPct val="110000"/>
              </a:lnSpc>
              <a:buFont typeface="Arial" panose="020B0604020202020204" pitchFamily="34" charset="0"/>
              <a:buChar char="•"/>
            </a:pPr>
            <a:r>
              <a:rPr lang="zh-CN" altLang="en-US" sz="1400" dirty="0">
                <a:solidFill>
                  <a:srgbClr val="0000FF"/>
                </a:solidFill>
                <a:ea typeface="黑体" panose="02010609060101010101" pitchFamily="49" charset="-122"/>
              </a:rPr>
              <a:t>导波成像法</a:t>
            </a:r>
            <a:r>
              <a:rPr lang="en-US" altLang="zh-CN" sz="1400" dirty="0">
                <a:solidFill>
                  <a:srgbClr val="0000FF"/>
                </a:solidFill>
                <a:ea typeface="黑体" panose="02010609060101010101" pitchFamily="49" charset="-122"/>
              </a:rPr>
              <a:t>;</a:t>
            </a:r>
          </a:p>
          <a:p>
            <a:pPr>
              <a:lnSpc>
                <a:spcPct val="110000"/>
              </a:lnSpc>
            </a:pPr>
            <a:r>
              <a:rPr lang="zh-CN" altLang="en-US" sz="1400" dirty="0" smtClean="0">
                <a:ea typeface="黑体" panose="02010609060101010101" pitchFamily="49" charset="-122"/>
              </a:rPr>
              <a:t>概率</a:t>
            </a:r>
            <a:r>
              <a:rPr lang="zh-CN" altLang="en-US" sz="1400" dirty="0">
                <a:ea typeface="黑体" panose="02010609060101010101" pitchFamily="49" charset="-122"/>
              </a:rPr>
              <a:t>成像</a:t>
            </a:r>
            <a:r>
              <a:rPr lang="en-US" altLang="zh-CN" sz="1400" dirty="0">
                <a:ea typeface="黑体" panose="02010609060101010101" pitchFamily="49" charset="-122"/>
              </a:rPr>
              <a:t>(D. Wang)</a:t>
            </a:r>
            <a:r>
              <a:rPr lang="zh-CN" altLang="en-US" sz="1400" dirty="0">
                <a:ea typeface="黑体" panose="02010609060101010101" pitchFamily="49" charset="-122"/>
              </a:rPr>
              <a:t>、相控阵</a:t>
            </a:r>
            <a:r>
              <a:rPr lang="zh-CN" altLang="en-US" sz="1400" dirty="0" smtClean="0">
                <a:ea typeface="黑体" panose="02010609060101010101" pitchFamily="49" charset="-122"/>
              </a:rPr>
              <a:t>成像</a:t>
            </a:r>
            <a:r>
              <a:rPr lang="en-US" altLang="zh-CN" sz="1400" dirty="0" smtClean="0">
                <a:ea typeface="黑体" panose="02010609060101010101" pitchFamily="49" charset="-122"/>
              </a:rPr>
              <a:t>(</a:t>
            </a:r>
            <a:r>
              <a:rPr lang="en-US" altLang="zh-CN" sz="1400" dirty="0" err="1" smtClean="0">
                <a:ea typeface="黑体" panose="02010609060101010101" pitchFamily="49" charset="-122"/>
              </a:rPr>
              <a:t>C.Krishnamurthy</a:t>
            </a:r>
            <a:r>
              <a:rPr lang="en-US" altLang="zh-CN" sz="1400" dirty="0">
                <a:ea typeface="黑体" panose="02010609060101010101" pitchFamily="49" charset="-122"/>
              </a:rPr>
              <a:t>)</a:t>
            </a:r>
            <a:r>
              <a:rPr lang="zh-CN" altLang="en-US" sz="1400" dirty="0">
                <a:ea typeface="黑体" panose="02010609060101010101" pitchFamily="49" charset="-122"/>
              </a:rPr>
              <a:t>、时间反转</a:t>
            </a:r>
            <a:r>
              <a:rPr lang="zh-CN" altLang="en-US" sz="1400" dirty="0" smtClean="0">
                <a:ea typeface="黑体" panose="02010609060101010101" pitchFamily="49" charset="-122"/>
              </a:rPr>
              <a:t>成像</a:t>
            </a:r>
            <a:r>
              <a:rPr lang="en-US" altLang="zh-CN" sz="1400" dirty="0">
                <a:ea typeface="黑体" panose="02010609060101010101" pitchFamily="49" charset="-122"/>
              </a:rPr>
              <a:t>(H. </a:t>
            </a:r>
            <a:r>
              <a:rPr lang="en-US" altLang="zh-CN" sz="1400" dirty="0" err="1">
                <a:ea typeface="黑体" panose="02010609060101010101" pitchFamily="49" charset="-122"/>
              </a:rPr>
              <a:t>Sohn</a:t>
            </a:r>
            <a:r>
              <a:rPr lang="en-US" altLang="zh-CN" sz="1400" dirty="0">
                <a:ea typeface="黑体" panose="02010609060101010101" pitchFamily="49" charset="-122"/>
              </a:rPr>
              <a:t>)</a:t>
            </a:r>
          </a:p>
          <a:p>
            <a:pPr marL="285750" indent="-285750">
              <a:lnSpc>
                <a:spcPct val="110000"/>
              </a:lnSpc>
              <a:buFont typeface="Arial" panose="020B0604020202020204" pitchFamily="34" charset="0"/>
              <a:buChar char="•"/>
            </a:pPr>
            <a:r>
              <a:rPr lang="zh-CN" altLang="en-US" sz="1400" dirty="0">
                <a:solidFill>
                  <a:srgbClr val="0000FF"/>
                </a:solidFill>
                <a:ea typeface="黑体" panose="02010609060101010101" pitchFamily="49" charset="-122"/>
              </a:rPr>
              <a:t>波特征分析法</a:t>
            </a:r>
            <a:r>
              <a:rPr lang="en-US" altLang="zh-CN" sz="1400" dirty="0">
                <a:solidFill>
                  <a:srgbClr val="0000FF"/>
                </a:solidFill>
                <a:ea typeface="黑体" panose="02010609060101010101" pitchFamily="49" charset="-122"/>
              </a:rPr>
              <a:t>;</a:t>
            </a:r>
          </a:p>
          <a:p>
            <a:pPr>
              <a:lnSpc>
                <a:spcPct val="110000"/>
              </a:lnSpc>
            </a:pPr>
            <a:r>
              <a:rPr lang="zh-CN" altLang="en-US" sz="1400" dirty="0" smtClean="0">
                <a:ea typeface="黑体" panose="02010609060101010101" pitchFamily="49" charset="-122"/>
              </a:rPr>
              <a:t>穿孔</a:t>
            </a:r>
            <a:r>
              <a:rPr lang="zh-CN" altLang="en-US" sz="1400" dirty="0">
                <a:ea typeface="黑体" panose="02010609060101010101" pitchFamily="49" charset="-122"/>
              </a:rPr>
              <a:t>、脱粘、层裂</a:t>
            </a:r>
            <a:r>
              <a:rPr lang="en-US" altLang="zh-CN" sz="1400" dirty="0">
                <a:ea typeface="黑体" panose="02010609060101010101" pitchFamily="49" charset="-122"/>
              </a:rPr>
              <a:t>(</a:t>
            </a:r>
            <a:r>
              <a:rPr lang="zh-CN" altLang="en-US" sz="1400" dirty="0">
                <a:ea typeface="黑体" panose="02010609060101010101" pitchFamily="49" charset="-122"/>
              </a:rPr>
              <a:t>李福才</a:t>
            </a:r>
            <a:r>
              <a:rPr lang="en-US" altLang="zh-CN" sz="1400" dirty="0">
                <a:ea typeface="黑体" panose="02010609060101010101" pitchFamily="49" charset="-122"/>
              </a:rPr>
              <a:t>; </a:t>
            </a:r>
            <a:r>
              <a:rPr lang="en-US" altLang="zh-CN" sz="1400" dirty="0" smtClean="0">
                <a:ea typeface="黑体" panose="02010609060101010101" pitchFamily="49" charset="-122"/>
              </a:rPr>
              <a:t>P</a:t>
            </a:r>
            <a:r>
              <a:rPr lang="en-US" altLang="zh-CN" sz="1400" dirty="0">
                <a:ea typeface="黑体" panose="02010609060101010101" pitchFamily="49" charset="-122"/>
              </a:rPr>
              <a:t>. </a:t>
            </a:r>
            <a:r>
              <a:rPr lang="en-US" altLang="zh-CN" sz="1400" dirty="0" err="1">
                <a:ea typeface="黑体" panose="02010609060101010101" pitchFamily="49" charset="-122"/>
              </a:rPr>
              <a:t>Cawley</a:t>
            </a:r>
            <a:r>
              <a:rPr lang="en-US" altLang="zh-CN" sz="1400" dirty="0">
                <a:ea typeface="黑体" panose="02010609060101010101" pitchFamily="49" charset="-122"/>
              </a:rPr>
              <a:t>; </a:t>
            </a:r>
            <a:r>
              <a:rPr lang="en-US" altLang="zh-CN" sz="1400" dirty="0" smtClean="0">
                <a:ea typeface="黑体" panose="02010609060101010101" pitchFamily="49" charset="-122"/>
              </a:rPr>
              <a:t>C. Ramada</a:t>
            </a:r>
            <a:r>
              <a:rPr lang="en-US" altLang="zh-CN" sz="1400" dirty="0">
                <a:ea typeface="黑体" panose="02010609060101010101" pitchFamily="49" charset="-122"/>
              </a:rPr>
              <a:t>; </a:t>
            </a:r>
            <a:r>
              <a:rPr lang="zh-CN" altLang="en-US" sz="1400" dirty="0">
                <a:ea typeface="黑体" panose="02010609060101010101" pitchFamily="49" charset="-122"/>
              </a:rPr>
              <a:t>何存富等</a:t>
            </a:r>
            <a:r>
              <a:rPr lang="en-US" altLang="zh-CN" sz="1400" dirty="0">
                <a:ea typeface="黑体" panose="02010609060101010101" pitchFamily="49" charset="-122"/>
              </a:rPr>
              <a:t>)</a:t>
            </a:r>
          </a:p>
        </p:txBody>
      </p:sp>
      <p:sp>
        <p:nvSpPr>
          <p:cNvPr id="16" name="文本框 15"/>
          <p:cNvSpPr txBox="1"/>
          <p:nvPr/>
        </p:nvSpPr>
        <p:spPr>
          <a:xfrm>
            <a:off x="2142681" y="2525941"/>
            <a:ext cx="2305715" cy="3003899"/>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1600" dirty="0">
                <a:solidFill>
                  <a:srgbClr val="0000FF"/>
                </a:solidFill>
                <a:ea typeface="黑体" panose="02010609060101010101" pitchFamily="49" charset="-122"/>
              </a:rPr>
              <a:t>超声探头</a:t>
            </a:r>
            <a:r>
              <a:rPr lang="en-US" altLang="zh-CN" sz="1600" dirty="0">
                <a:solidFill>
                  <a:srgbClr val="0000FF"/>
                </a:solidFill>
                <a:ea typeface="黑体" panose="02010609060101010101" pitchFamily="49" charset="-122"/>
              </a:rPr>
              <a:t>; </a:t>
            </a:r>
            <a:r>
              <a:rPr lang="zh-CN" altLang="en-US" sz="1600" dirty="0">
                <a:solidFill>
                  <a:srgbClr val="0000FF"/>
                </a:solidFill>
                <a:ea typeface="黑体" panose="02010609060101010101" pitchFamily="49" charset="-122"/>
              </a:rPr>
              <a:t>压电片</a:t>
            </a:r>
            <a:r>
              <a:rPr lang="en-US" altLang="zh-CN" sz="1600" dirty="0">
                <a:solidFill>
                  <a:srgbClr val="0000FF"/>
                </a:solidFill>
                <a:ea typeface="黑体" panose="02010609060101010101" pitchFamily="49" charset="-122"/>
              </a:rPr>
              <a:t>;</a:t>
            </a:r>
          </a:p>
          <a:p>
            <a:pPr>
              <a:lnSpc>
                <a:spcPct val="110000"/>
              </a:lnSpc>
            </a:pPr>
            <a:r>
              <a:rPr lang="en-US" altLang="zh-CN" sz="1600" dirty="0">
                <a:ea typeface="黑体" panose="02010609060101010101" pitchFamily="49" charset="-122"/>
              </a:rPr>
              <a:t>     </a:t>
            </a:r>
            <a:r>
              <a:rPr lang="en-US" altLang="zh-CN" sz="1400" dirty="0">
                <a:ea typeface="黑体" panose="02010609060101010101" pitchFamily="49" charset="-122"/>
              </a:rPr>
              <a:t>(J.R. Rose; L. Ye</a:t>
            </a:r>
            <a:r>
              <a:rPr lang="zh-CN" altLang="en-US" sz="1400" dirty="0">
                <a:ea typeface="黑体" panose="02010609060101010101" pitchFamily="49" charset="-122"/>
              </a:rPr>
              <a:t>等</a:t>
            </a:r>
            <a:r>
              <a:rPr lang="en-US" altLang="zh-CN" sz="1400" dirty="0">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a:solidFill>
                  <a:srgbClr val="0000FF"/>
                </a:solidFill>
                <a:ea typeface="黑体" panose="02010609060101010101" pitchFamily="49" charset="-122"/>
              </a:rPr>
              <a:t>光纤光栅</a:t>
            </a:r>
            <a:r>
              <a:rPr lang="en-US" altLang="zh-CN" sz="1600" dirty="0">
                <a:solidFill>
                  <a:srgbClr val="0000FF"/>
                </a:solidFill>
                <a:ea typeface="黑体" panose="02010609060101010101" pitchFamily="49" charset="-122"/>
              </a:rPr>
              <a:t>(FBG);</a:t>
            </a:r>
            <a:r>
              <a:rPr lang="zh-CN" altLang="en-US" sz="1600" dirty="0">
                <a:solidFill>
                  <a:srgbClr val="0000FF"/>
                </a:solidFill>
                <a:ea typeface="黑体" panose="02010609060101010101" pitchFamily="49" charset="-122"/>
              </a:rPr>
              <a:t>激光</a:t>
            </a:r>
            <a:r>
              <a:rPr lang="en-US" altLang="zh-CN" sz="1600" dirty="0">
                <a:solidFill>
                  <a:srgbClr val="0000FF"/>
                </a:solidFill>
                <a:ea typeface="黑体" panose="02010609060101010101" pitchFamily="49" charset="-122"/>
              </a:rPr>
              <a:t>;</a:t>
            </a:r>
          </a:p>
          <a:p>
            <a:pPr>
              <a:lnSpc>
                <a:spcPct val="110000"/>
              </a:lnSpc>
            </a:pPr>
            <a:r>
              <a:rPr lang="en-US" altLang="zh-CN" sz="1600" dirty="0">
                <a:ea typeface="黑体" panose="02010609060101010101" pitchFamily="49" charset="-122"/>
              </a:rPr>
              <a:t>     </a:t>
            </a:r>
            <a:r>
              <a:rPr lang="en-US" altLang="zh-CN" sz="1400" dirty="0">
                <a:ea typeface="黑体" panose="02010609060101010101" pitchFamily="49" charset="-122"/>
              </a:rPr>
              <a:t>(</a:t>
            </a:r>
            <a:r>
              <a:rPr lang="zh-CN" altLang="en-US" sz="1400" dirty="0">
                <a:ea typeface="黑体" panose="02010609060101010101" pitchFamily="49" charset="-122"/>
              </a:rPr>
              <a:t>李福才</a:t>
            </a:r>
            <a:r>
              <a:rPr lang="en-US" altLang="zh-CN" sz="1400" dirty="0">
                <a:ea typeface="黑体" panose="02010609060101010101" pitchFamily="49" charset="-122"/>
              </a:rPr>
              <a:t>;N. Toyama</a:t>
            </a:r>
            <a:r>
              <a:rPr lang="zh-CN" altLang="en-US" sz="1400" dirty="0">
                <a:ea typeface="黑体" panose="02010609060101010101" pitchFamily="49" charset="-122"/>
              </a:rPr>
              <a:t>等</a:t>
            </a:r>
            <a:r>
              <a:rPr lang="en-US" altLang="zh-CN" sz="1400" dirty="0">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a:solidFill>
                  <a:srgbClr val="0000FF"/>
                </a:solidFill>
                <a:ea typeface="黑体" panose="02010609060101010101" pitchFamily="49" charset="-122"/>
              </a:rPr>
              <a:t>压电复合材料</a:t>
            </a:r>
            <a:r>
              <a:rPr lang="en-US" altLang="zh-CN" sz="1600" dirty="0">
                <a:solidFill>
                  <a:srgbClr val="0000FF"/>
                </a:solidFill>
                <a:ea typeface="黑体" panose="02010609060101010101" pitchFamily="49" charset="-122"/>
              </a:rPr>
              <a:t>;</a:t>
            </a:r>
          </a:p>
          <a:p>
            <a:pPr>
              <a:lnSpc>
                <a:spcPct val="110000"/>
              </a:lnSpc>
            </a:pPr>
            <a:r>
              <a:rPr lang="en-US" altLang="zh-CN" sz="1600" dirty="0">
                <a:ea typeface="黑体" panose="02010609060101010101" pitchFamily="49" charset="-122"/>
              </a:rPr>
              <a:t>      </a:t>
            </a:r>
            <a:r>
              <a:rPr lang="en-US" altLang="zh-CN" sz="1400" dirty="0">
                <a:ea typeface="黑体" panose="02010609060101010101" pitchFamily="49" charset="-122"/>
              </a:rPr>
              <a:t>(Z.Q. Su</a:t>
            </a:r>
            <a:r>
              <a:rPr lang="zh-CN" altLang="en-US" sz="1400" dirty="0">
                <a:ea typeface="黑体" panose="02010609060101010101" pitchFamily="49" charset="-122"/>
              </a:rPr>
              <a:t>等</a:t>
            </a:r>
            <a:r>
              <a:rPr lang="en-US" altLang="zh-CN" sz="1400" dirty="0">
                <a:ea typeface="黑体" panose="02010609060101010101" pitchFamily="49" charset="-122"/>
              </a:rPr>
              <a:t>)</a:t>
            </a:r>
          </a:p>
          <a:p>
            <a:pPr marL="285750" indent="-285750">
              <a:lnSpc>
                <a:spcPct val="110000"/>
              </a:lnSpc>
              <a:buFont typeface="Arial" panose="020B0604020202020204" pitchFamily="34" charset="0"/>
              <a:buChar char="•"/>
            </a:pPr>
            <a:r>
              <a:rPr lang="en-US" altLang="zh-CN" sz="1600" dirty="0">
                <a:solidFill>
                  <a:srgbClr val="0000FF"/>
                </a:solidFill>
                <a:ea typeface="黑体" panose="02010609060101010101" pitchFamily="49" charset="-122"/>
              </a:rPr>
              <a:t>HHT</a:t>
            </a:r>
            <a:r>
              <a:rPr lang="zh-CN" altLang="en-US" sz="1600" dirty="0">
                <a:solidFill>
                  <a:srgbClr val="0000FF"/>
                </a:solidFill>
                <a:ea typeface="黑体" panose="02010609060101010101" pitchFamily="49" charset="-122"/>
              </a:rPr>
              <a:t>变换，小波变换，</a:t>
            </a:r>
            <a:r>
              <a:rPr lang="en-US" altLang="zh-CN" sz="1600" dirty="0">
                <a:solidFill>
                  <a:srgbClr val="0000FF"/>
                </a:solidFill>
                <a:ea typeface="黑体" panose="02010609060101010101" pitchFamily="49" charset="-122"/>
              </a:rPr>
              <a:t>Warped </a:t>
            </a:r>
            <a:r>
              <a:rPr lang="zh-CN" altLang="en-US" sz="1600" dirty="0">
                <a:solidFill>
                  <a:srgbClr val="0000FF"/>
                </a:solidFill>
                <a:ea typeface="黑体" panose="02010609060101010101" pitchFamily="49" charset="-122"/>
              </a:rPr>
              <a:t>变换</a:t>
            </a:r>
            <a:r>
              <a:rPr lang="en-US" altLang="zh-CN" sz="1600" dirty="0">
                <a:solidFill>
                  <a:srgbClr val="0000FF"/>
                </a:solidFill>
                <a:ea typeface="黑体" panose="02010609060101010101" pitchFamily="49" charset="-122"/>
              </a:rPr>
              <a:t>;</a:t>
            </a:r>
            <a:r>
              <a:rPr lang="zh-CN" altLang="en-US" sz="1600" dirty="0">
                <a:solidFill>
                  <a:srgbClr val="0000FF"/>
                </a:solidFill>
                <a:ea typeface="黑体" panose="02010609060101010101" pitchFamily="49" charset="-122"/>
              </a:rPr>
              <a:t>数字图像相关等</a:t>
            </a:r>
            <a:r>
              <a:rPr lang="en-US" altLang="zh-CN" sz="1600" dirty="0">
                <a:solidFill>
                  <a:srgbClr val="0000FF"/>
                </a:solidFill>
                <a:ea typeface="黑体" panose="02010609060101010101" pitchFamily="49" charset="-122"/>
              </a:rPr>
              <a:t>;</a:t>
            </a:r>
          </a:p>
          <a:p>
            <a:pPr>
              <a:lnSpc>
                <a:spcPct val="110000"/>
              </a:lnSpc>
            </a:pPr>
            <a:r>
              <a:rPr lang="en-US" altLang="zh-CN" sz="1400" dirty="0">
                <a:ea typeface="黑体" panose="02010609060101010101" pitchFamily="49" charset="-122"/>
              </a:rPr>
              <a:t> </a:t>
            </a:r>
            <a:r>
              <a:rPr lang="en-US" altLang="zh-CN" sz="1400" dirty="0" smtClean="0">
                <a:ea typeface="黑体" panose="02010609060101010101" pitchFamily="49" charset="-122"/>
              </a:rPr>
              <a:t> </a:t>
            </a:r>
            <a:r>
              <a:rPr lang="en-US" altLang="zh-CN" sz="1400" dirty="0">
                <a:ea typeface="黑体" panose="02010609060101010101" pitchFamily="49" charset="-122"/>
              </a:rPr>
              <a:t>(</a:t>
            </a:r>
            <a:r>
              <a:rPr lang="zh-CN" altLang="en-US" sz="1400" dirty="0">
                <a:ea typeface="黑体" panose="02010609060101010101" pitchFamily="49" charset="-122"/>
              </a:rPr>
              <a:t>袁慎芳</a:t>
            </a:r>
            <a:r>
              <a:rPr lang="en-US" altLang="zh-CN" sz="1400" dirty="0">
                <a:ea typeface="黑体" panose="02010609060101010101" pitchFamily="49" charset="-122"/>
              </a:rPr>
              <a:t>;</a:t>
            </a:r>
            <a:r>
              <a:rPr lang="zh-CN" altLang="en-US" sz="1400" dirty="0">
                <a:ea typeface="黑体" panose="02010609060101010101" pitchFamily="49" charset="-122"/>
              </a:rPr>
              <a:t>励争</a:t>
            </a:r>
            <a:r>
              <a:rPr lang="en-US" altLang="zh-CN" sz="1400" dirty="0">
                <a:ea typeface="黑体" panose="02010609060101010101" pitchFamily="49" charset="-122"/>
              </a:rPr>
              <a:t>;M. </a:t>
            </a:r>
            <a:r>
              <a:rPr lang="en-US" altLang="zh-CN" sz="1400" dirty="0" err="1">
                <a:ea typeface="黑体" panose="02010609060101010101" pitchFamily="49" charset="-122"/>
              </a:rPr>
              <a:t>Ruzzene</a:t>
            </a:r>
            <a:r>
              <a:rPr lang="en-US" altLang="zh-CN" sz="1400" dirty="0">
                <a:ea typeface="黑体" panose="02010609060101010101" pitchFamily="49" charset="-122"/>
              </a:rPr>
              <a:t>; </a:t>
            </a:r>
          </a:p>
          <a:p>
            <a:pPr>
              <a:lnSpc>
                <a:spcPct val="110000"/>
              </a:lnSpc>
            </a:pPr>
            <a:r>
              <a:rPr lang="en-US" altLang="zh-CN" sz="1400" dirty="0">
                <a:ea typeface="黑体" panose="02010609060101010101" pitchFamily="49" charset="-122"/>
              </a:rPr>
              <a:t>       F.K. Chang</a:t>
            </a:r>
            <a:r>
              <a:rPr lang="zh-CN" altLang="en-US" sz="1400" dirty="0">
                <a:ea typeface="黑体" panose="02010609060101010101" pitchFamily="49" charset="-122"/>
              </a:rPr>
              <a:t>等</a:t>
            </a:r>
            <a:r>
              <a:rPr lang="en-US" altLang="zh-CN" sz="1400" dirty="0">
                <a:ea typeface="黑体" panose="02010609060101010101" pitchFamily="49" charset="-122"/>
              </a:rPr>
              <a:t>)</a:t>
            </a:r>
          </a:p>
        </p:txBody>
      </p:sp>
      <p:sp>
        <p:nvSpPr>
          <p:cNvPr id="18" name="圆角矩形 17"/>
          <p:cNvSpPr/>
          <p:nvPr/>
        </p:nvSpPr>
        <p:spPr bwMode="auto">
          <a:xfrm>
            <a:off x="4526445" y="2411720"/>
            <a:ext cx="1773747" cy="3314864"/>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19" name="文本框 18"/>
          <p:cNvSpPr txBox="1"/>
          <p:nvPr/>
        </p:nvSpPr>
        <p:spPr>
          <a:xfrm>
            <a:off x="4515117" y="2418580"/>
            <a:ext cx="1785075" cy="28161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rgbClr val="0000FF"/>
                </a:solidFill>
                <a:ea typeface="黑体" panose="02010609060101010101" pitchFamily="49" charset="-122"/>
              </a:rPr>
              <a:t>一般摄动法</a:t>
            </a:r>
            <a:endParaRPr lang="en-US" altLang="zh-CN" sz="1400" dirty="0">
              <a:solidFill>
                <a:srgbClr val="0000FF"/>
              </a:solidFill>
              <a:ea typeface="黑体" panose="02010609060101010101" pitchFamily="49" charset="-122"/>
            </a:endParaRPr>
          </a:p>
          <a:p>
            <a:pPr>
              <a:lnSpc>
                <a:spcPct val="150000"/>
              </a:lnSpc>
            </a:pPr>
            <a:r>
              <a:rPr lang="en-US" altLang="zh-CN" sz="1400" dirty="0">
                <a:solidFill>
                  <a:srgbClr val="0000FF"/>
                </a:solidFill>
                <a:ea typeface="黑体" panose="02010609060101010101" pitchFamily="49" charset="-122"/>
              </a:rPr>
              <a:t>     </a:t>
            </a:r>
            <a:r>
              <a:rPr lang="en-US" altLang="zh-CN" sz="1400" dirty="0">
                <a:ea typeface="黑体" panose="02010609060101010101" pitchFamily="49" charset="-122"/>
              </a:rPr>
              <a:t>(M. Antonino</a:t>
            </a:r>
            <a:r>
              <a:rPr lang="zh-CN" altLang="en-US" sz="1400" dirty="0">
                <a:ea typeface="黑体" panose="02010609060101010101" pitchFamily="49" charset="-122"/>
              </a:rPr>
              <a:t>等</a:t>
            </a:r>
            <a:r>
              <a:rPr lang="en-US" altLang="zh-CN" sz="1400" dirty="0" smtClean="0">
                <a:ea typeface="黑体" panose="02010609060101010101" pitchFamily="49" charset="-122"/>
              </a:rPr>
              <a:t>)</a:t>
            </a:r>
            <a:endParaRPr lang="en-US" altLang="zh-CN" sz="1400" dirty="0" smtClean="0">
              <a:solidFill>
                <a:srgbClr val="0000FF"/>
              </a:solidFill>
              <a:latin typeface="+mn-lt"/>
              <a:ea typeface="黑体" panose="02010609060101010101" pitchFamily="49" charset="-122"/>
            </a:endParaRPr>
          </a:p>
          <a:p>
            <a:pPr marL="285750" indent="-285750">
              <a:lnSpc>
                <a:spcPct val="15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能量扰动法</a:t>
            </a:r>
            <a:r>
              <a:rPr lang="en-US" altLang="zh-CN" sz="1600" dirty="0" smtClean="0">
                <a:solidFill>
                  <a:srgbClr val="0000FF"/>
                </a:solidFill>
                <a:latin typeface="+mn-lt"/>
                <a:ea typeface="黑体" panose="02010609060101010101" pitchFamily="49" charset="-122"/>
              </a:rPr>
              <a:t>;</a:t>
            </a:r>
          </a:p>
          <a:p>
            <a:pPr>
              <a:lnSpc>
                <a:spcPct val="150000"/>
              </a:lnSpc>
            </a:pPr>
            <a:r>
              <a:rPr lang="en-US" altLang="zh-CN" sz="1400" dirty="0" smtClean="0">
                <a:latin typeface="+mn-lt"/>
                <a:ea typeface="黑体" panose="02010609060101010101" pitchFamily="49" charset="-122"/>
              </a:rPr>
              <a:t>     (F. Choy</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5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单缺陷指标法</a:t>
            </a:r>
            <a:endParaRPr lang="en-US" altLang="zh-CN" sz="1600" dirty="0" smtClean="0">
              <a:solidFill>
                <a:srgbClr val="0000FF"/>
              </a:solidFill>
              <a:latin typeface="+mn-lt"/>
              <a:ea typeface="黑体" panose="02010609060101010101" pitchFamily="49" charset="-122"/>
            </a:endParaRPr>
          </a:p>
          <a:p>
            <a:pPr>
              <a:lnSpc>
                <a:spcPct val="150000"/>
              </a:lnSpc>
            </a:pPr>
            <a:r>
              <a:rPr lang="en-US" altLang="zh-CN" sz="1400" dirty="0" smtClean="0">
                <a:ea typeface="黑体" panose="02010609060101010101" pitchFamily="49" charset="-122"/>
              </a:rPr>
              <a:t>      (J.T. Kim</a:t>
            </a:r>
            <a:r>
              <a:rPr lang="zh-CN" altLang="en-US" sz="1400" dirty="0" smtClean="0">
                <a:ea typeface="黑体" panose="02010609060101010101" pitchFamily="49" charset="-122"/>
              </a:rPr>
              <a:t>等</a:t>
            </a:r>
            <a:r>
              <a:rPr lang="en-US" altLang="zh-CN" sz="1400" dirty="0">
                <a:ea typeface="黑体" panose="02010609060101010101" pitchFamily="49" charset="-122"/>
              </a:rPr>
              <a:t>)</a:t>
            </a:r>
          </a:p>
          <a:p>
            <a:pPr marL="285750" indent="-285750">
              <a:lnSpc>
                <a:spcPct val="15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传递矩阵法</a:t>
            </a:r>
            <a:endParaRPr lang="en-US" altLang="zh-CN" sz="1600" dirty="0" smtClean="0">
              <a:solidFill>
                <a:srgbClr val="0000FF"/>
              </a:solidFill>
              <a:latin typeface="+mn-lt"/>
              <a:ea typeface="黑体" panose="02010609060101010101" pitchFamily="49" charset="-122"/>
            </a:endParaRPr>
          </a:p>
          <a:p>
            <a:pPr>
              <a:lnSpc>
                <a:spcPct val="150000"/>
              </a:lnSpc>
            </a:pPr>
            <a:r>
              <a:rPr lang="en-US" altLang="zh-CN" sz="1400" dirty="0">
                <a:ea typeface="黑体" panose="02010609060101010101" pitchFamily="49" charset="-122"/>
              </a:rPr>
              <a:t> </a:t>
            </a:r>
            <a:r>
              <a:rPr lang="en-US" altLang="zh-CN" sz="1400" dirty="0" smtClean="0">
                <a:ea typeface="黑体" panose="02010609060101010101" pitchFamily="49" charset="-122"/>
              </a:rPr>
              <a:t>     (D.P. </a:t>
            </a:r>
            <a:r>
              <a:rPr lang="en-US" altLang="zh-CN" sz="1400" dirty="0" err="1" smtClean="0">
                <a:ea typeface="黑体" panose="02010609060101010101" pitchFamily="49" charset="-122"/>
              </a:rPr>
              <a:t>Patil</a:t>
            </a:r>
            <a:r>
              <a:rPr lang="en-US" altLang="zh-CN" sz="1400" dirty="0" smtClean="0">
                <a:ea typeface="黑体" panose="02010609060101010101" pitchFamily="49" charset="-122"/>
              </a:rPr>
              <a:t>)</a:t>
            </a:r>
            <a:endParaRPr lang="en-US" altLang="zh-CN" sz="1400" dirty="0" smtClean="0">
              <a:latin typeface="+mn-lt"/>
              <a:ea typeface="黑体" panose="02010609060101010101" pitchFamily="49" charset="-122"/>
            </a:endParaRPr>
          </a:p>
        </p:txBody>
      </p:sp>
      <p:sp>
        <p:nvSpPr>
          <p:cNvPr id="24" name="圆角矩形 23"/>
          <p:cNvSpPr/>
          <p:nvPr/>
        </p:nvSpPr>
        <p:spPr bwMode="auto">
          <a:xfrm>
            <a:off x="6444208" y="2405647"/>
            <a:ext cx="2520280" cy="3314864"/>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25" name="文本框 24"/>
          <p:cNvSpPr txBox="1"/>
          <p:nvPr/>
        </p:nvSpPr>
        <p:spPr>
          <a:xfrm>
            <a:off x="6572235" y="2348880"/>
            <a:ext cx="2464261" cy="3444020"/>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曲率模态法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(P. </a:t>
            </a:r>
            <a:r>
              <a:rPr lang="en-US" altLang="zh-CN" sz="1400" dirty="0" err="1" smtClean="0">
                <a:latin typeface="+mn-lt"/>
                <a:ea typeface="黑体" panose="02010609060101010101" pitchFamily="49" charset="-122"/>
              </a:rPr>
              <a:t>Qiao</a:t>
            </a:r>
            <a:r>
              <a:rPr lang="en-US" altLang="zh-CN" sz="1400" dirty="0" smtClean="0">
                <a:latin typeface="+mn-lt"/>
                <a:ea typeface="黑体" panose="02010609060101010101" pitchFamily="49" charset="-122"/>
              </a:rPr>
              <a:t>; C.S. </a:t>
            </a:r>
            <a:r>
              <a:rPr lang="en-US" altLang="zh-CN" sz="1400" dirty="0" err="1" smtClean="0">
                <a:latin typeface="+mn-lt"/>
                <a:ea typeface="黑体" panose="02010609060101010101" pitchFamily="49" charset="-122"/>
              </a:rPr>
              <a:t>Hamey</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局部应变能法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600" dirty="0" smtClean="0">
                <a:latin typeface="+mn-lt"/>
                <a:ea typeface="黑体" panose="02010609060101010101" pitchFamily="49" charset="-122"/>
              </a:rPr>
              <a:t>     </a:t>
            </a:r>
            <a:r>
              <a:rPr lang="en-US" altLang="zh-CN" sz="1400" dirty="0" smtClean="0">
                <a:latin typeface="+mn-lt"/>
                <a:ea typeface="黑体" panose="02010609060101010101" pitchFamily="49" charset="-122"/>
              </a:rPr>
              <a:t>(K. Feng; Z. Li</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间隔平滑法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a:t>
            </a:r>
            <a:r>
              <a:rPr lang="en-US" altLang="zh-CN" sz="1400" dirty="0" err="1" smtClean="0">
                <a:latin typeface="+mn-lt"/>
                <a:ea typeface="黑体" panose="02010609060101010101" pitchFamily="49" charset="-122"/>
              </a:rPr>
              <a:t>C.Ratcliff</a:t>
            </a:r>
            <a:r>
              <a:rPr lang="en-US" altLang="zh-CN" sz="1400" dirty="0" smtClean="0">
                <a:latin typeface="+mn-lt"/>
                <a:ea typeface="黑体" panose="02010609060101010101" pitchFamily="49" charset="-122"/>
              </a:rPr>
              <a:t>; </a:t>
            </a:r>
            <a:r>
              <a:rPr lang="en-US" altLang="zh-CN" sz="1400" dirty="0" err="1" smtClean="0">
                <a:latin typeface="+mn-lt"/>
                <a:ea typeface="黑体" panose="02010609060101010101" pitchFamily="49" charset="-122"/>
              </a:rPr>
              <a:t>M.K.Yoon</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单点测量</a:t>
            </a:r>
            <a:r>
              <a:rPr lang="en-US" altLang="zh-CN" sz="1600" dirty="0" err="1" smtClean="0">
                <a:solidFill>
                  <a:srgbClr val="0000FF"/>
                </a:solidFill>
                <a:latin typeface="+mn-lt"/>
                <a:ea typeface="黑体" panose="02010609060101010101" pitchFamily="49" charset="-122"/>
              </a:rPr>
              <a:t>FRF</a:t>
            </a:r>
            <a:r>
              <a:rPr lang="zh-CN" altLang="en-US" sz="1600" dirty="0" smtClean="0">
                <a:solidFill>
                  <a:srgbClr val="0000FF"/>
                </a:solidFill>
                <a:latin typeface="+mn-lt"/>
                <a:ea typeface="黑体" panose="02010609060101010101" pitchFamily="49" charset="-122"/>
              </a:rPr>
              <a:t>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(K. Zhu; D. Fang</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en-US" altLang="zh-CN" sz="1600" dirty="0" smtClean="0">
                <a:solidFill>
                  <a:srgbClr val="0000FF"/>
                </a:solidFill>
                <a:latin typeface="+mn-lt"/>
                <a:ea typeface="黑体" panose="02010609060101010101" pitchFamily="49" charset="-122"/>
              </a:rPr>
              <a:t>ODS</a:t>
            </a:r>
            <a:r>
              <a:rPr lang="zh-CN" altLang="en-US" sz="1600" dirty="0" smtClean="0">
                <a:solidFill>
                  <a:srgbClr val="0000FF"/>
                </a:solidFill>
                <a:latin typeface="+mn-lt"/>
                <a:ea typeface="黑体" panose="02010609060101010101" pitchFamily="49" charset="-122"/>
              </a:rPr>
              <a:t>法</a:t>
            </a:r>
            <a:r>
              <a:rPr lang="en-US" altLang="zh-CN" sz="1600" dirty="0" smtClean="0">
                <a:solidFill>
                  <a:srgbClr val="0000FF"/>
                </a:solidFill>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(P. </a:t>
            </a:r>
            <a:r>
              <a:rPr lang="en-US" altLang="zh-CN" sz="1400" dirty="0" err="1" smtClean="0">
                <a:latin typeface="+mn-lt"/>
                <a:ea typeface="黑体" panose="02010609060101010101" pitchFamily="49" charset="-122"/>
              </a:rPr>
              <a:t>McHargue</a:t>
            </a:r>
            <a:r>
              <a:rPr lang="en-US" altLang="zh-CN" sz="1400" dirty="0" smtClean="0">
                <a:latin typeface="+mn-lt"/>
                <a:ea typeface="黑体" panose="02010609060101010101" pitchFamily="49" charset="-122"/>
              </a:rPr>
              <a:t>;</a:t>
            </a:r>
          </a:p>
          <a:p>
            <a:pPr>
              <a:lnSpc>
                <a:spcPct val="110000"/>
              </a:lnSpc>
            </a:pPr>
            <a:r>
              <a:rPr lang="en-US" altLang="zh-CN" sz="1400" dirty="0" smtClean="0">
                <a:latin typeface="+mn-lt"/>
                <a:ea typeface="黑体" panose="02010609060101010101" pitchFamily="49" charset="-122"/>
              </a:rPr>
              <a:t>       C. </a:t>
            </a:r>
            <a:r>
              <a:rPr lang="en-US" altLang="zh-CN" sz="1400" dirty="0" err="1" smtClean="0">
                <a:latin typeface="+mn-lt"/>
                <a:ea typeface="黑体" panose="02010609060101010101" pitchFamily="49" charset="-122"/>
              </a:rPr>
              <a:t>Devriendt</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a:p>
            <a:pPr marL="285750" indent="-285750">
              <a:lnSpc>
                <a:spcPct val="110000"/>
              </a:lnSpc>
              <a:buFont typeface="Arial" panose="020B0604020202020204" pitchFamily="34" charset="0"/>
              <a:buChar char="•"/>
            </a:pPr>
            <a:r>
              <a:rPr lang="zh-CN" altLang="en-US" sz="1600" dirty="0" smtClean="0">
                <a:solidFill>
                  <a:srgbClr val="0000FF"/>
                </a:solidFill>
                <a:latin typeface="+mn-lt"/>
                <a:ea typeface="黑体" panose="02010609060101010101" pitchFamily="49" charset="-122"/>
              </a:rPr>
              <a:t>应变振型法</a:t>
            </a:r>
            <a:r>
              <a:rPr lang="en-US" altLang="zh-CN" sz="1600" dirty="0">
                <a:solidFill>
                  <a:srgbClr val="0000FF"/>
                </a:solidFill>
                <a:latin typeface="+mn-lt"/>
                <a:ea typeface="黑体" panose="02010609060101010101" pitchFamily="49" charset="-122"/>
              </a:rPr>
              <a:t>;</a:t>
            </a:r>
          </a:p>
          <a:p>
            <a:pPr>
              <a:lnSpc>
                <a:spcPct val="110000"/>
              </a:lnSpc>
            </a:pPr>
            <a:r>
              <a:rPr lang="en-US" altLang="zh-CN" sz="1600" dirty="0">
                <a:latin typeface="+mn-lt"/>
                <a:ea typeface="黑体" panose="02010609060101010101" pitchFamily="49" charset="-122"/>
              </a:rPr>
              <a:t>     </a:t>
            </a:r>
            <a:r>
              <a:rPr lang="en-US" altLang="zh-CN" sz="1400" dirty="0" smtClean="0">
                <a:latin typeface="+mn-lt"/>
                <a:ea typeface="黑体" panose="02010609060101010101" pitchFamily="49" charset="-122"/>
              </a:rPr>
              <a:t>(A. </a:t>
            </a:r>
            <a:r>
              <a:rPr lang="en-US" altLang="zh-CN" sz="1400" dirty="0" err="1" smtClean="0">
                <a:latin typeface="+mn-lt"/>
                <a:ea typeface="黑体" panose="02010609060101010101" pitchFamily="49" charset="-122"/>
              </a:rPr>
              <a:t>Pandey;J.Chang</a:t>
            </a:r>
            <a:r>
              <a:rPr lang="zh-CN" altLang="en-US" sz="1400" dirty="0" smtClean="0">
                <a:latin typeface="+mn-lt"/>
                <a:ea typeface="黑体" panose="02010609060101010101" pitchFamily="49" charset="-122"/>
              </a:rPr>
              <a:t>等</a:t>
            </a:r>
            <a:r>
              <a:rPr lang="en-US" altLang="zh-CN" sz="1400" dirty="0" smtClean="0">
                <a:latin typeface="+mn-lt"/>
                <a:ea typeface="黑体" panose="02010609060101010101" pitchFamily="49" charset="-122"/>
              </a:rPr>
              <a:t>)</a:t>
            </a:r>
          </a:p>
        </p:txBody>
      </p:sp>
      <p:sp>
        <p:nvSpPr>
          <p:cNvPr id="26" name="矩形 3"/>
          <p:cNvSpPr>
            <a:spLocks noChangeArrowheads="1"/>
          </p:cNvSpPr>
          <p:nvPr/>
        </p:nvSpPr>
        <p:spPr bwMode="auto">
          <a:xfrm>
            <a:off x="2464010" y="5983766"/>
            <a:ext cx="3927947" cy="70788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针对板状结构，亟需发展有关损伤程度评估的检测方法</a:t>
            </a:r>
            <a:endParaRPr lang="zh-CN" altLang="en-US" sz="2000" b="1"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cxnSp>
        <p:nvCxnSpPr>
          <p:cNvPr id="11" name="肘形连接符 10"/>
          <p:cNvCxnSpPr>
            <a:stCxn id="7" idx="2"/>
            <a:endCxn id="8" idx="0"/>
          </p:cNvCxnSpPr>
          <p:nvPr/>
        </p:nvCxnSpPr>
        <p:spPr bwMode="auto">
          <a:xfrm rot="5400000">
            <a:off x="1358857" y="1213409"/>
            <a:ext cx="141165" cy="1203710"/>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28" name="肘形连接符 27"/>
          <p:cNvCxnSpPr>
            <a:stCxn id="7" idx="2"/>
            <a:endCxn id="10" idx="0"/>
          </p:cNvCxnSpPr>
          <p:nvPr/>
        </p:nvCxnSpPr>
        <p:spPr bwMode="auto">
          <a:xfrm rot="16200000" flipH="1">
            <a:off x="2485204" y="1290771"/>
            <a:ext cx="141165" cy="1048985"/>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30" name="直接连接符 29"/>
          <p:cNvCxnSpPr>
            <a:stCxn id="8" idx="2"/>
          </p:cNvCxnSpPr>
          <p:nvPr/>
        </p:nvCxnSpPr>
        <p:spPr bwMode="auto">
          <a:xfrm>
            <a:off x="827584" y="2270554"/>
            <a:ext cx="0" cy="145730"/>
          </a:xfrm>
          <a:prstGeom prst="line">
            <a:avLst/>
          </a:prstGeom>
          <a:solidFill>
            <a:schemeClr val="accent1"/>
          </a:solidFill>
          <a:ln w="9525" cap="flat" cmpd="sng" algn="ctr">
            <a:solidFill>
              <a:srgbClr val="FFC000"/>
            </a:solidFill>
            <a:prstDash val="solid"/>
            <a:round/>
            <a:headEnd type="none" w="med" len="med"/>
            <a:tailEnd type="none" w="med" len="med"/>
          </a:ln>
          <a:effectLst/>
        </p:spPr>
      </p:cxnSp>
      <p:cxnSp>
        <p:nvCxnSpPr>
          <p:cNvPr id="32" name="直接连接符 31"/>
          <p:cNvCxnSpPr>
            <a:stCxn id="10" idx="2"/>
          </p:cNvCxnSpPr>
          <p:nvPr/>
        </p:nvCxnSpPr>
        <p:spPr bwMode="auto">
          <a:xfrm flipH="1">
            <a:off x="2972701" y="2270554"/>
            <a:ext cx="107578" cy="145730"/>
          </a:xfrm>
          <a:prstGeom prst="line">
            <a:avLst/>
          </a:prstGeom>
          <a:solidFill>
            <a:schemeClr val="accent1"/>
          </a:solidFill>
          <a:ln w="9525" cap="flat" cmpd="sng" algn="ctr">
            <a:solidFill>
              <a:srgbClr val="FFC000"/>
            </a:solidFill>
            <a:prstDash val="solid"/>
            <a:round/>
            <a:headEnd type="none" w="med" len="med"/>
            <a:tailEnd type="none" w="med" len="med"/>
          </a:ln>
          <a:effectLst/>
        </p:spPr>
      </p:cxnSp>
      <p:cxnSp>
        <p:nvCxnSpPr>
          <p:cNvPr id="34" name="肘形连接符 33"/>
          <p:cNvCxnSpPr>
            <a:stCxn id="20" idx="2"/>
            <a:endCxn id="21" idx="0"/>
          </p:cNvCxnSpPr>
          <p:nvPr/>
        </p:nvCxnSpPr>
        <p:spPr bwMode="auto">
          <a:xfrm rot="5400000">
            <a:off x="5955857" y="969275"/>
            <a:ext cx="137757" cy="1688570"/>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36" name="肘形连接符 35"/>
          <p:cNvCxnSpPr>
            <a:stCxn id="20" idx="2"/>
            <a:endCxn id="23" idx="0"/>
          </p:cNvCxnSpPr>
          <p:nvPr/>
        </p:nvCxnSpPr>
        <p:spPr bwMode="auto">
          <a:xfrm rot="16200000" flipH="1">
            <a:off x="7537745" y="1075957"/>
            <a:ext cx="142331" cy="1479780"/>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40" name="直接连接符 39"/>
          <p:cNvCxnSpPr>
            <a:stCxn id="20" idx="2"/>
          </p:cNvCxnSpPr>
          <p:nvPr/>
        </p:nvCxnSpPr>
        <p:spPr bwMode="auto">
          <a:xfrm>
            <a:off x="6869020" y="1744682"/>
            <a:ext cx="1" cy="135092"/>
          </a:xfrm>
          <a:prstGeom prst="line">
            <a:avLst/>
          </a:prstGeom>
          <a:solidFill>
            <a:schemeClr val="accent1"/>
          </a:solidFill>
          <a:ln w="9525" cap="flat" cmpd="sng" algn="ctr">
            <a:solidFill>
              <a:srgbClr val="FFC000"/>
            </a:solidFill>
            <a:prstDash val="solid"/>
            <a:round/>
            <a:headEnd type="none" w="med" len="med"/>
            <a:tailEnd type="none" w="med" len="med"/>
          </a:ln>
          <a:effectLst/>
        </p:spPr>
      </p:cxnSp>
      <p:cxnSp>
        <p:nvCxnSpPr>
          <p:cNvPr id="42" name="直接连接符 41"/>
          <p:cNvCxnSpPr>
            <a:stCxn id="21" idx="2"/>
          </p:cNvCxnSpPr>
          <p:nvPr/>
        </p:nvCxnSpPr>
        <p:spPr bwMode="auto">
          <a:xfrm>
            <a:off x="5180450" y="2273219"/>
            <a:ext cx="0" cy="132428"/>
          </a:xfrm>
          <a:prstGeom prst="line">
            <a:avLst/>
          </a:prstGeom>
          <a:solidFill>
            <a:schemeClr val="accent1"/>
          </a:solidFill>
          <a:ln w="9525" cap="flat" cmpd="sng" algn="ctr">
            <a:solidFill>
              <a:srgbClr val="FFC000"/>
            </a:solidFill>
            <a:prstDash val="solid"/>
            <a:round/>
            <a:headEnd type="none" w="med" len="med"/>
            <a:tailEnd type="none" w="med" len="med"/>
          </a:ln>
          <a:effectLst/>
        </p:spPr>
      </p:cxnSp>
      <p:cxnSp>
        <p:nvCxnSpPr>
          <p:cNvPr id="46" name="肘形连接符 45"/>
          <p:cNvCxnSpPr>
            <a:stCxn id="22" idx="2"/>
            <a:endCxn id="24" idx="0"/>
          </p:cNvCxnSpPr>
          <p:nvPr/>
        </p:nvCxnSpPr>
        <p:spPr bwMode="auto">
          <a:xfrm rot="16200000" flipH="1">
            <a:off x="7168273" y="1869572"/>
            <a:ext cx="132428" cy="939722"/>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cxnSp>
        <p:nvCxnSpPr>
          <p:cNvPr id="48" name="肘形连接符 47"/>
          <p:cNvCxnSpPr>
            <a:stCxn id="23" idx="2"/>
            <a:endCxn id="24" idx="0"/>
          </p:cNvCxnSpPr>
          <p:nvPr/>
        </p:nvCxnSpPr>
        <p:spPr bwMode="auto">
          <a:xfrm rot="5400000">
            <a:off x="7962647" y="2019494"/>
            <a:ext cx="127854" cy="644452"/>
          </a:xfrm>
          <a:prstGeom prst="bentConnector3">
            <a:avLst/>
          </a:prstGeom>
          <a:solidFill>
            <a:schemeClr val="accent1"/>
          </a:solidFill>
          <a:ln w="9525" cap="flat" cmpd="sng" algn="ctr">
            <a:solidFill>
              <a:srgbClr val="FFC000"/>
            </a:solidFill>
            <a:prstDash val="solid"/>
            <a:round/>
            <a:headEnd type="none" w="med" len="med"/>
            <a:tailEnd type="none" w="med" len="med"/>
          </a:ln>
          <a:effectLst/>
        </p:spPr>
      </p:cxnSp>
    </p:spTree>
    <p:extLst>
      <p:ext uri="{BB962C8B-B14F-4D97-AF65-F5344CB8AC3E}">
        <p14:creationId xmlns:p14="http://schemas.microsoft.com/office/powerpoint/2010/main" val="726475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 </a:t>
            </a:r>
            <a:r>
              <a:rPr lang="zh-CN" altLang="en-US" sz="3000" dirty="0" smtClean="0">
                <a:latin typeface="+mn-lt"/>
                <a:ea typeface="黑体" panose="02010609060101010101" pitchFamily="49" charset="-122"/>
                <a:cs typeface="Times New Roman" panose="02020603050405020304" pitchFamily="18" charset="0"/>
              </a:rPr>
              <a:t>绪论 </a:t>
            </a:r>
            <a:r>
              <a:rPr lang="en-US" altLang="zh-CN" sz="3000" dirty="0" smtClean="0">
                <a:latin typeface="+mn-lt"/>
                <a:ea typeface="黑体" panose="02010609060101010101" pitchFamily="49" charset="-122"/>
                <a:cs typeface="Times New Roman" panose="02020603050405020304" pitchFamily="18" charset="0"/>
              </a:rPr>
              <a:t>(vi)</a:t>
            </a:r>
          </a:p>
        </p:txBody>
      </p:sp>
      <p:graphicFrame>
        <p:nvGraphicFramePr>
          <p:cNvPr id="7" name="表格 6"/>
          <p:cNvGraphicFramePr>
            <a:graphicFrameLocks noGrp="1"/>
          </p:cNvGraphicFramePr>
          <p:nvPr>
            <p:extLst>
              <p:ext uri="{D42A27DB-BD31-4B8C-83A1-F6EECF244321}">
                <p14:modId xmlns:p14="http://schemas.microsoft.com/office/powerpoint/2010/main" val="738946517"/>
              </p:ext>
            </p:extLst>
          </p:nvPr>
        </p:nvGraphicFramePr>
        <p:xfrm>
          <a:off x="251520" y="1319376"/>
          <a:ext cx="8463284" cy="5342234"/>
        </p:xfrm>
        <a:graphic>
          <a:graphicData uri="http://schemas.openxmlformats.org/drawingml/2006/table">
            <a:tbl>
              <a:tblPr firstRow="1" bandRow="1">
                <a:tableStyleId>{22838BEF-8BB2-4498-84A7-C5851F593DF1}</a:tableStyleId>
              </a:tblPr>
              <a:tblGrid>
                <a:gridCol w="1046460"/>
                <a:gridCol w="1512168"/>
                <a:gridCol w="2376264"/>
                <a:gridCol w="2016224"/>
                <a:gridCol w="1512168"/>
              </a:tblGrid>
              <a:tr h="435809">
                <a:tc>
                  <a:txBody>
                    <a:bodyPr/>
                    <a:lstStyle/>
                    <a:p>
                      <a:pPr algn="ctr"/>
                      <a:endParaRPr lang="zh-CN" altLang="en-US" b="0" dirty="0"/>
                    </a:p>
                  </a:txBody>
                  <a:tcPr anchor="ctr">
                    <a:noFill/>
                  </a:tcPr>
                </a:tc>
                <a:tc>
                  <a:txBody>
                    <a:bodyPr/>
                    <a:lstStyle/>
                    <a:p>
                      <a:pPr algn="ctr"/>
                      <a:r>
                        <a:rPr lang="zh-CN" altLang="en-US" sz="2400" b="0" dirty="0" smtClean="0">
                          <a:solidFill>
                            <a:srgbClr val="FF0000"/>
                          </a:solidFill>
                          <a:latin typeface="华文隶书" panose="02010800040101010101" pitchFamily="2" charset="-122"/>
                          <a:ea typeface="华文隶书" panose="02010800040101010101" pitchFamily="2" charset="-122"/>
                        </a:rPr>
                        <a:t>研究方向</a:t>
                      </a:r>
                      <a:endParaRPr lang="zh-CN" altLang="en-US" sz="2400" b="0" dirty="0">
                        <a:solidFill>
                          <a:srgbClr val="FF0000"/>
                        </a:solidFill>
                        <a:latin typeface="华文隶书" panose="02010800040101010101" pitchFamily="2" charset="-122"/>
                        <a:ea typeface="华文隶书" panose="02010800040101010101" pitchFamily="2" charset="-122"/>
                      </a:endParaRPr>
                    </a:p>
                  </a:txBody>
                  <a:tcPr anchor="ctr">
                    <a:noFill/>
                  </a:tcPr>
                </a:tc>
                <a:tc>
                  <a:txBody>
                    <a:bodyPr/>
                    <a:lstStyle/>
                    <a:p>
                      <a:pPr algn="ctr"/>
                      <a:r>
                        <a:rPr lang="zh-CN" altLang="en-US" sz="2400" b="0" dirty="0" smtClean="0">
                          <a:solidFill>
                            <a:srgbClr val="FF0000"/>
                          </a:solidFill>
                          <a:latin typeface="华文隶书" panose="02010800040101010101" pitchFamily="2" charset="-122"/>
                          <a:ea typeface="华文隶书" panose="02010800040101010101" pitchFamily="2" charset="-122"/>
                        </a:rPr>
                        <a:t>存在问题</a:t>
                      </a:r>
                      <a:endParaRPr lang="zh-CN" altLang="en-US" sz="2400" b="0" dirty="0">
                        <a:solidFill>
                          <a:srgbClr val="FF0000"/>
                        </a:solidFill>
                        <a:latin typeface="华文隶书" panose="02010800040101010101" pitchFamily="2" charset="-122"/>
                        <a:ea typeface="华文隶书" panose="02010800040101010101" pitchFamily="2" charset="-122"/>
                      </a:endParaRPr>
                    </a:p>
                  </a:txBody>
                  <a:tcPr anchor="ctr">
                    <a:noFill/>
                  </a:tcPr>
                </a:tc>
                <a:tc>
                  <a:txBody>
                    <a:bodyPr/>
                    <a:lstStyle/>
                    <a:p>
                      <a:pPr algn="ctr"/>
                      <a:r>
                        <a:rPr lang="zh-CN" altLang="en-US" sz="2400" b="0" dirty="0" smtClean="0">
                          <a:solidFill>
                            <a:srgbClr val="FF0000"/>
                          </a:solidFill>
                          <a:latin typeface="华文隶书" panose="02010800040101010101" pitchFamily="2" charset="-122"/>
                          <a:ea typeface="华文隶书" panose="02010800040101010101" pitchFamily="2" charset="-122"/>
                        </a:rPr>
                        <a:t>本文工作</a:t>
                      </a:r>
                      <a:endParaRPr lang="zh-CN" altLang="en-US" sz="2400" b="0" dirty="0">
                        <a:solidFill>
                          <a:srgbClr val="FF0000"/>
                        </a:solidFill>
                        <a:latin typeface="华文隶书" panose="02010800040101010101" pitchFamily="2" charset="-122"/>
                        <a:ea typeface="华文隶书" panose="02010800040101010101" pitchFamily="2" charset="-122"/>
                      </a:endParaRPr>
                    </a:p>
                  </a:txBody>
                  <a:tcPr anchor="ctr">
                    <a:noFill/>
                  </a:tcPr>
                </a:tc>
                <a:tc>
                  <a:txBody>
                    <a:bodyPr/>
                    <a:lstStyle/>
                    <a:p>
                      <a:pPr algn="ctr"/>
                      <a:r>
                        <a:rPr lang="zh-CN" altLang="en-US" sz="2400" b="0" dirty="0" smtClean="0">
                          <a:solidFill>
                            <a:srgbClr val="FF0000"/>
                          </a:solidFill>
                          <a:latin typeface="华文隶书" panose="02010800040101010101" pitchFamily="2" charset="-122"/>
                          <a:ea typeface="华文隶书" panose="02010800040101010101" pitchFamily="2" charset="-122"/>
                        </a:rPr>
                        <a:t>研究目的</a:t>
                      </a:r>
                      <a:endParaRPr lang="zh-CN" altLang="en-US" sz="2400" b="0" dirty="0">
                        <a:solidFill>
                          <a:srgbClr val="FF0000"/>
                        </a:solidFill>
                        <a:latin typeface="华文隶书" panose="02010800040101010101" pitchFamily="2" charset="-122"/>
                        <a:ea typeface="华文隶书" panose="02010800040101010101" pitchFamily="2" charset="-122"/>
                      </a:endParaRPr>
                    </a:p>
                  </a:txBody>
                  <a:tcPr anchor="ctr">
                    <a:noFill/>
                  </a:tcPr>
                </a:tc>
              </a:tr>
              <a:tr h="2084472">
                <a:tc rowSpan="3">
                  <a:txBody>
                    <a:bodyPr/>
                    <a:lstStyle/>
                    <a:p>
                      <a:pPr algn="ctr"/>
                      <a:r>
                        <a:rPr lang="zh-CN" altLang="en-US" sz="2800" b="0" dirty="0" smtClean="0">
                          <a:solidFill>
                            <a:srgbClr val="FF0000"/>
                          </a:solidFill>
                          <a:latin typeface="华文隶书" panose="02010800040101010101" pitchFamily="2" charset="-122"/>
                          <a:ea typeface="华文隶书" panose="02010800040101010101" pitchFamily="2" charset="-122"/>
                        </a:rPr>
                        <a:t>开口复合材料关键问题研究</a:t>
                      </a:r>
                      <a:endParaRPr lang="zh-CN" altLang="en-US" sz="2800" b="0" dirty="0">
                        <a:solidFill>
                          <a:srgbClr val="FF0000"/>
                        </a:solidFill>
                        <a:latin typeface="华文隶书" panose="02010800040101010101" pitchFamily="2" charset="-122"/>
                        <a:ea typeface="华文隶书" panose="02010800040101010101" pitchFamily="2" charset="-122"/>
                      </a:endParaRPr>
                    </a:p>
                  </a:txBody>
                  <a:tcPr anchor="ctr">
                    <a:noFill/>
                  </a:tcPr>
                </a:tc>
                <a:tc>
                  <a:txBody>
                    <a:bodyPr/>
                    <a:lstStyle/>
                    <a:p>
                      <a:pPr algn="ctr"/>
                      <a:r>
                        <a:rPr lang="zh-CN" altLang="en-US" sz="2000" b="0" dirty="0" smtClean="0">
                          <a:solidFill>
                            <a:srgbClr val="0000FF"/>
                          </a:solidFill>
                          <a:latin typeface="宋体" panose="02010600030101010101" pitchFamily="2" charset="-122"/>
                          <a:ea typeface="宋体" panose="02010600030101010101" pitchFamily="2" charset="-122"/>
                        </a:rPr>
                        <a:t>局部屈曲</a:t>
                      </a:r>
                      <a:endParaRPr lang="zh-CN" altLang="en-US" sz="2000" b="0" dirty="0">
                        <a:solidFill>
                          <a:srgbClr val="0000FF"/>
                        </a:solidFill>
                        <a:latin typeface="宋体" panose="02010600030101010101" pitchFamily="2" charset="-122"/>
                        <a:ea typeface="宋体" panose="02010600030101010101" pitchFamily="2" charset="-122"/>
                      </a:endParaRPr>
                    </a:p>
                  </a:txBody>
                  <a:tcPr anchor="c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实验监测局部屈曲的产生</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en-US" altLang="zh-CN" sz="1600" kern="1200" dirty="0" smtClean="0">
                        <a:solidFill>
                          <a:srgbClr val="0000FF"/>
                        </a:solidFill>
                        <a:effectLst/>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600" kern="1200" dirty="0" smtClean="0">
                        <a:solidFill>
                          <a:srgbClr val="0000FF"/>
                        </a:solidFill>
                        <a:effectLst/>
                        <a:latin typeface="宋体" panose="02010600030101010101" pitchFamily="2" charset="-122"/>
                        <a:ea typeface="宋体" panose="02010600030101010101" pitchFamily="2" charset="-122"/>
                        <a:cs typeface="+mn-cs"/>
                      </a:endParaRPr>
                    </a:p>
                    <a:p>
                      <a:pPr algn="l"/>
                      <a:r>
                        <a:rPr lang="en-US" altLang="zh-CN" sz="1600" b="0" dirty="0" smtClean="0">
                          <a:solidFill>
                            <a:srgbClr val="0000FF"/>
                          </a:solidFill>
                          <a:latin typeface="宋体" panose="02010600030101010101" pitchFamily="2" charset="-122"/>
                          <a:ea typeface="宋体" panose="02010600030101010101" pitchFamily="2" charset="-122"/>
                        </a:rPr>
                        <a:t>2. </a:t>
                      </a:r>
                      <a:r>
                        <a:rPr lang="zh-CN" altLang="en-US" sz="1600" b="0" dirty="0" smtClean="0">
                          <a:solidFill>
                            <a:srgbClr val="0000FF"/>
                          </a:solidFill>
                          <a:latin typeface="宋体" panose="02010600030101010101" pitchFamily="2" charset="-122"/>
                          <a:ea typeface="宋体" panose="02010600030101010101" pitchFamily="2" charset="-122"/>
                        </a:rPr>
                        <a:t>不同铺层、不同开口尺寸对局部屈曲的影响；如何预测某一铺层开口尺寸下的局部屈曲临界载荷</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en-US" altLang="zh-CN" sz="1600" kern="1200" dirty="0" smtClean="0">
                        <a:solidFill>
                          <a:srgbClr val="0000FF"/>
                        </a:solidFill>
                        <a:effectLst/>
                        <a:latin typeface="宋体" panose="02010600030101010101" pitchFamily="2" charset="-122"/>
                        <a:ea typeface="宋体" panose="02010600030101010101" pitchFamily="2" charset="-122"/>
                        <a:cs typeface="+mn-cs"/>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rgbClr val="0000FF"/>
                          </a:solidFill>
                          <a:effectLst/>
                          <a:latin typeface="宋体" panose="02010600030101010101" pitchFamily="2" charset="-122"/>
                          <a:ea typeface="宋体" panose="02010600030101010101" pitchFamily="2" charset="-122"/>
                          <a:cs typeface="+mn-cs"/>
                        </a:rPr>
                        <a:t>1.</a:t>
                      </a:r>
                      <a:r>
                        <a:rPr lang="en-US" altLang="zh-CN" sz="1600" b="0" kern="1200" baseline="0" dirty="0" smtClean="0">
                          <a:solidFill>
                            <a:srgbClr val="0000FF"/>
                          </a:solidFill>
                          <a:effectLst/>
                          <a:latin typeface="宋体" panose="02010600030101010101" pitchFamily="2" charset="-122"/>
                          <a:ea typeface="宋体" panose="02010600030101010101" pitchFamily="2" charset="-122"/>
                          <a:cs typeface="+mn-cs"/>
                        </a:rPr>
                        <a:t> </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采用</a:t>
                      </a:r>
                      <a:r>
                        <a:rPr lang="en-US" altLang="zh-CN" sz="1600" kern="1200" dirty="0" smtClean="0">
                          <a:solidFill>
                            <a:srgbClr val="0000FF"/>
                          </a:solidFill>
                          <a:effectLst/>
                          <a:latin typeface="宋体" panose="02010600030101010101" pitchFamily="2" charset="-122"/>
                          <a:ea typeface="宋体" panose="02010600030101010101" pitchFamily="2" charset="-122"/>
                          <a:cs typeface="+mn-cs"/>
                        </a:rPr>
                        <a:t>3D DIC</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进行开口复合材料板局部屈曲的实验测试</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；提出</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定量预估不同开口尺寸下的局部屈曲临界载荷</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en-US" altLang="zh-CN" sz="1600" kern="1200" dirty="0" smtClean="0">
                        <a:solidFill>
                          <a:srgbClr val="0000FF"/>
                        </a:solidFill>
                        <a:effectLst/>
                        <a:latin typeface="宋体" panose="02010600030101010101" pitchFamily="2" charset="-122"/>
                        <a:ea typeface="宋体" panose="02010600030101010101" pitchFamily="2" charset="-122"/>
                        <a:cs typeface="+mn-cs"/>
                      </a:endParaRPr>
                    </a:p>
                    <a:p>
                      <a:pPr algn="l"/>
                      <a:endParaRPr lang="zh-CN" altLang="en-US" sz="1600" b="0" dirty="0">
                        <a:solidFill>
                          <a:srgbClr val="0000FF"/>
                        </a:solidFill>
                        <a:latin typeface="宋体" panose="02010600030101010101" pitchFamily="2" charset="-122"/>
                        <a:ea typeface="宋体" panose="02010600030101010101" pitchFamily="2" charset="-122"/>
                      </a:endParaRPr>
                    </a:p>
                  </a:txBody>
                  <a:tcPr>
                    <a:noFill/>
                  </a:tcPr>
                </a:tc>
                <a:tc rowSpan="2">
                  <a:txBody>
                    <a:bodyPr/>
                    <a:lstStyle/>
                    <a:p>
                      <a:pPr algn="l">
                        <a:lnSpc>
                          <a:spcPct val="150000"/>
                        </a:lnSpc>
                      </a:pPr>
                      <a:endParaRPr lang="en-US" altLang="zh-CN" sz="2000" b="0" dirty="0" smtClean="0">
                        <a:solidFill>
                          <a:srgbClr val="FF0000"/>
                        </a:solidFill>
                        <a:latin typeface="方正姚体" panose="02010601030101010101" pitchFamily="2" charset="-122"/>
                        <a:ea typeface="方正姚体" panose="02010601030101010101" pitchFamily="2" charset="-122"/>
                      </a:endParaRPr>
                    </a:p>
                    <a:p>
                      <a:pPr algn="l">
                        <a:lnSpc>
                          <a:spcPct val="150000"/>
                        </a:lnSpc>
                      </a:pPr>
                      <a:r>
                        <a:rPr lang="zh-CN" altLang="en-US" sz="2000" b="0" dirty="0" smtClean="0">
                          <a:solidFill>
                            <a:srgbClr val="FF0000"/>
                          </a:solidFill>
                          <a:latin typeface="方正姚体" panose="02010601030101010101" pitchFamily="2" charset="-122"/>
                          <a:ea typeface="方正姚体" panose="02010601030101010101" pitchFamily="2" charset="-122"/>
                        </a:rPr>
                        <a:t>优化开口复合结构设计，提高结构稳定性及强度；</a:t>
                      </a:r>
                      <a:endParaRPr lang="zh-CN" altLang="en-US" sz="2000" b="0" dirty="0">
                        <a:solidFill>
                          <a:srgbClr val="FF0000"/>
                        </a:solidFill>
                        <a:latin typeface="方正姚体" panose="02010601030101010101" pitchFamily="2" charset="-122"/>
                        <a:ea typeface="方正姚体" panose="02010601030101010101" pitchFamily="2" charset="-122"/>
                      </a:endParaRPr>
                    </a:p>
                  </a:txBody>
                  <a:tcPr>
                    <a:noFill/>
                  </a:tcPr>
                </a:tc>
              </a:tr>
              <a:tr h="1080120">
                <a:tc vMerge="1">
                  <a:txBody>
                    <a:bodyPr/>
                    <a:lstStyle/>
                    <a:p>
                      <a:endParaRPr lang="zh-CN" altLang="en-US" dirty="0"/>
                    </a:p>
                  </a:txBody>
                  <a:tcPr>
                    <a:noFill/>
                  </a:tcPr>
                </a:tc>
                <a:tc>
                  <a:txBody>
                    <a:bodyPr/>
                    <a:lstStyle/>
                    <a:p>
                      <a:pPr algn="ctr"/>
                      <a:r>
                        <a:rPr lang="zh-CN" altLang="en-US" sz="2000" b="0" dirty="0" smtClean="0">
                          <a:solidFill>
                            <a:srgbClr val="0000FF"/>
                          </a:solidFill>
                          <a:latin typeface="宋体" panose="02010600030101010101" pitchFamily="2" charset="-122"/>
                          <a:ea typeface="宋体" panose="02010600030101010101" pitchFamily="2" charset="-122"/>
                        </a:rPr>
                        <a:t>强度破坏</a:t>
                      </a:r>
                      <a:endParaRPr lang="zh-CN" altLang="en-US" sz="2000" b="0" dirty="0">
                        <a:solidFill>
                          <a:srgbClr val="0000FF"/>
                        </a:solidFill>
                        <a:latin typeface="宋体" panose="02010600030101010101" pitchFamily="2" charset="-122"/>
                        <a:ea typeface="宋体" panose="02010600030101010101" pitchFamily="2" charset="-122"/>
                      </a:endParaRPr>
                    </a:p>
                  </a:txBody>
                  <a:tcPr anchor="ctr">
                    <a:noFill/>
                  </a:tcPr>
                </a:tc>
                <a:tc>
                  <a:txBody>
                    <a:bodyPr/>
                    <a:lstStyle/>
                    <a:p>
                      <a:pPr algn="l"/>
                      <a:r>
                        <a:rPr lang="en-US" altLang="zh-CN" sz="1600" b="0" dirty="0" smtClean="0">
                          <a:solidFill>
                            <a:srgbClr val="0000FF"/>
                          </a:solidFill>
                          <a:latin typeface="宋体" panose="02010600030101010101" pitchFamily="2" charset="-122"/>
                          <a:ea typeface="宋体" panose="02010600030101010101" pitchFamily="2" charset="-122"/>
                        </a:rPr>
                        <a:t>3. </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研究开口复合材料板受载下孔边破坏机理及评估其强度</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zh-CN" altLang="en-US" sz="1600" b="0" dirty="0">
                        <a:solidFill>
                          <a:srgbClr val="0000FF"/>
                        </a:solidFill>
                        <a:latin typeface="宋体" panose="02010600030101010101" pitchFamily="2" charset="-122"/>
                        <a:ea typeface="宋体" panose="02010600030101010101" pitchFamily="2" charset="-122"/>
                      </a:endParaRPr>
                    </a:p>
                  </a:txBody>
                  <a:tcPr>
                    <a:noFill/>
                  </a:tcPr>
                </a:tc>
                <a:tc>
                  <a:txBody>
                    <a:bodyPr/>
                    <a:lstStyle/>
                    <a:p>
                      <a:pPr algn="l"/>
                      <a:r>
                        <a:rPr lang="en-US" altLang="zh-CN" sz="1600" b="0" dirty="0" smtClean="0">
                          <a:solidFill>
                            <a:srgbClr val="0000FF"/>
                          </a:solidFill>
                          <a:latin typeface="宋体" panose="02010600030101010101" pitchFamily="2" charset="-122"/>
                          <a:ea typeface="宋体" panose="02010600030101010101" pitchFamily="2" charset="-122"/>
                        </a:rPr>
                        <a:t>2. </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实验测试不同铺层、不同开口尺寸的复合材料板受载下强度极限及破坏机理</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a:t>
                      </a:r>
                      <a:endParaRPr lang="en-US" altLang="zh-CN" sz="1600" kern="1200" dirty="0" smtClean="0">
                        <a:solidFill>
                          <a:srgbClr val="0000FF"/>
                        </a:solidFill>
                        <a:effectLst/>
                        <a:latin typeface="宋体" panose="02010600030101010101" pitchFamily="2" charset="-122"/>
                        <a:ea typeface="宋体" panose="02010600030101010101" pitchFamily="2" charset="-122"/>
                        <a:cs typeface="+mn-cs"/>
                      </a:endParaRPr>
                    </a:p>
                    <a:p>
                      <a:pPr algn="l"/>
                      <a:r>
                        <a:rPr lang="en-US" altLang="zh-CN" sz="1600" kern="1200" dirty="0" smtClean="0">
                          <a:solidFill>
                            <a:srgbClr val="0000FF"/>
                          </a:solidFill>
                          <a:effectLst/>
                          <a:latin typeface="宋体" panose="02010600030101010101" pitchFamily="2" charset="-122"/>
                          <a:ea typeface="宋体" panose="02010600030101010101" pitchFamily="2" charset="-122"/>
                          <a:cs typeface="+mn-cs"/>
                        </a:rPr>
                        <a:t>3. </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对开口层合板进行补强优化分析；</a:t>
                      </a:r>
                      <a:endParaRPr lang="zh-CN" altLang="en-US" sz="1600" kern="1200" dirty="0">
                        <a:solidFill>
                          <a:srgbClr val="0000FF"/>
                        </a:solidFill>
                        <a:effectLst/>
                        <a:latin typeface="宋体" panose="02010600030101010101" pitchFamily="2" charset="-122"/>
                        <a:ea typeface="宋体" panose="02010600030101010101" pitchFamily="2" charset="-122"/>
                        <a:cs typeface="+mn-cs"/>
                      </a:endParaRPr>
                    </a:p>
                  </a:txBody>
                  <a:tcPr>
                    <a:noFill/>
                  </a:tcPr>
                </a:tc>
                <a:tc vMerge="1">
                  <a:txBody>
                    <a:bodyPr/>
                    <a:lstStyle/>
                    <a:p>
                      <a:pPr algn="ctr"/>
                      <a:endParaRPr lang="zh-CN" altLang="en-US" b="0" dirty="0"/>
                    </a:p>
                  </a:txBody>
                  <a:tcPr anchor="ctr">
                    <a:noFill/>
                  </a:tcPr>
                </a:tc>
              </a:tr>
              <a:tr h="1246082">
                <a:tc vMerge="1">
                  <a:txBody>
                    <a:bodyPr/>
                    <a:lstStyle/>
                    <a:p>
                      <a:endParaRPr lang="zh-CN" altLang="en-US" dirty="0"/>
                    </a:p>
                  </a:txBody>
                  <a:tcPr>
                    <a:noFill/>
                  </a:tcPr>
                </a:tc>
                <a:tc>
                  <a:txBody>
                    <a:bodyPr/>
                    <a:lstStyle/>
                    <a:p>
                      <a:pPr algn="ctr"/>
                      <a:r>
                        <a:rPr lang="zh-CN" altLang="en-US" sz="2000" b="0" dirty="0" smtClean="0">
                          <a:solidFill>
                            <a:srgbClr val="0000FF"/>
                          </a:solidFill>
                          <a:latin typeface="宋体" panose="02010600030101010101" pitchFamily="2" charset="-122"/>
                          <a:ea typeface="宋体" panose="02010600030101010101" pitchFamily="2" charset="-122"/>
                        </a:rPr>
                        <a:t>板结构</a:t>
                      </a:r>
                      <a:endParaRPr lang="en-US" altLang="zh-CN" sz="2000" b="0" dirty="0" smtClean="0">
                        <a:solidFill>
                          <a:srgbClr val="0000FF"/>
                        </a:solidFill>
                        <a:latin typeface="宋体" panose="02010600030101010101" pitchFamily="2" charset="-122"/>
                        <a:ea typeface="宋体" panose="02010600030101010101" pitchFamily="2" charset="-122"/>
                      </a:endParaRPr>
                    </a:p>
                    <a:p>
                      <a:pPr algn="ctr"/>
                      <a:r>
                        <a:rPr lang="zh-CN" altLang="en-US" sz="2000" b="0" dirty="0" smtClean="0">
                          <a:solidFill>
                            <a:srgbClr val="0000FF"/>
                          </a:solidFill>
                          <a:latin typeface="宋体" panose="02010600030101010101" pitchFamily="2" charset="-122"/>
                          <a:ea typeface="宋体" panose="02010600030101010101" pitchFamily="2" charset="-122"/>
                        </a:rPr>
                        <a:t>损伤检测</a:t>
                      </a:r>
                      <a:endParaRPr lang="zh-CN" altLang="en-US" sz="2000" b="0" dirty="0">
                        <a:solidFill>
                          <a:srgbClr val="0000FF"/>
                        </a:solidFill>
                        <a:latin typeface="宋体" panose="02010600030101010101" pitchFamily="2" charset="-122"/>
                        <a:ea typeface="宋体" panose="02010600030101010101" pitchFamily="2" charset="-122"/>
                      </a:endParaRPr>
                    </a:p>
                  </a:txBody>
                  <a:tcPr anchor="ctr">
                    <a:noFill/>
                  </a:tcPr>
                </a:tc>
                <a:tc>
                  <a:txBody>
                    <a:bodyPr/>
                    <a:lstStyle/>
                    <a:p>
                      <a:pPr algn="l"/>
                      <a:endParaRPr lang="en-US" altLang="zh-CN" sz="1600" b="0" dirty="0" smtClean="0">
                        <a:solidFill>
                          <a:srgbClr val="0000FF"/>
                        </a:solidFill>
                        <a:latin typeface="宋体" panose="02010600030101010101" pitchFamily="2" charset="-122"/>
                        <a:ea typeface="宋体" panose="02010600030101010101" pitchFamily="2" charset="-122"/>
                      </a:endParaRPr>
                    </a:p>
                    <a:p>
                      <a:pPr algn="l"/>
                      <a:r>
                        <a:rPr lang="en-US" altLang="zh-CN" sz="1600" b="0" dirty="0" smtClean="0">
                          <a:solidFill>
                            <a:srgbClr val="0000FF"/>
                          </a:solidFill>
                          <a:latin typeface="宋体" panose="02010600030101010101" pitchFamily="2" charset="-122"/>
                          <a:ea typeface="宋体" panose="02010600030101010101" pitchFamily="2" charset="-122"/>
                        </a:rPr>
                        <a:t>4. </a:t>
                      </a:r>
                      <a:r>
                        <a:rPr lang="zh-CN" altLang="en-US" sz="1600" b="0" dirty="0" smtClean="0">
                          <a:solidFill>
                            <a:srgbClr val="0000FF"/>
                          </a:solidFill>
                          <a:latin typeface="宋体" panose="02010600030101010101" pitchFamily="2" charset="-122"/>
                          <a:ea typeface="宋体" panose="02010600030101010101" pitchFamily="2" charset="-122"/>
                        </a:rPr>
                        <a:t>有关</a:t>
                      </a:r>
                      <a:r>
                        <a:rPr lang="zh-CN" altLang="en-US" sz="1600" b="0" kern="1200" dirty="0" smtClean="0">
                          <a:solidFill>
                            <a:srgbClr val="0000FF"/>
                          </a:solidFill>
                          <a:effectLst/>
                          <a:latin typeface="宋体" panose="02010600030101010101" pitchFamily="2" charset="-122"/>
                          <a:ea typeface="宋体" panose="02010600030101010101" pitchFamily="2" charset="-122"/>
                          <a:cs typeface="+mn-cs"/>
                        </a:rPr>
                        <a:t>损伤大小方面的精确</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损伤</a:t>
                      </a:r>
                      <a:r>
                        <a:rPr lang="zh-CN" altLang="en-US" sz="1600" kern="1200" dirty="0" smtClean="0">
                          <a:solidFill>
                            <a:srgbClr val="0000FF"/>
                          </a:solidFill>
                          <a:effectLst/>
                          <a:latin typeface="宋体" panose="02010600030101010101" pitchFamily="2" charset="-122"/>
                          <a:ea typeface="宋体" panose="02010600030101010101" pitchFamily="2" charset="-122"/>
                          <a:cs typeface="+mn-cs"/>
                        </a:rPr>
                        <a:t>检测方法</a:t>
                      </a:r>
                      <a:r>
                        <a:rPr lang="zh-CN" altLang="zh-CN" sz="1600" kern="1200" dirty="0" smtClean="0">
                          <a:solidFill>
                            <a:srgbClr val="0000FF"/>
                          </a:solidFill>
                          <a:effectLst/>
                          <a:latin typeface="宋体" panose="02010600030101010101" pitchFamily="2" charset="-122"/>
                          <a:ea typeface="宋体" panose="02010600030101010101" pitchFamily="2" charset="-122"/>
                          <a:cs typeface="+mn-cs"/>
                        </a:rPr>
                        <a:t>；</a:t>
                      </a:r>
                      <a:endParaRPr lang="zh-CN" altLang="en-US" sz="1600" b="0" dirty="0">
                        <a:solidFill>
                          <a:srgbClr val="0000FF"/>
                        </a:solidFill>
                        <a:latin typeface="宋体" panose="02010600030101010101" pitchFamily="2" charset="-122"/>
                        <a:ea typeface="宋体" panose="02010600030101010101" pitchFamily="2" charset="-122"/>
                      </a:endParaRPr>
                    </a:p>
                  </a:txBody>
                  <a:tcPr>
                    <a:noFill/>
                  </a:tcPr>
                </a:tc>
                <a:tc>
                  <a:txBody>
                    <a:bodyPr/>
                    <a:lstStyle/>
                    <a:p>
                      <a:pPr algn="l"/>
                      <a:endParaRPr lang="en-US" altLang="zh-CN" sz="1600" b="0" dirty="0" smtClean="0">
                        <a:solidFill>
                          <a:srgbClr val="0000FF"/>
                        </a:solidFill>
                        <a:latin typeface="宋体" panose="02010600030101010101" pitchFamily="2" charset="-122"/>
                        <a:ea typeface="宋体" panose="02010600030101010101" pitchFamily="2" charset="-122"/>
                      </a:endParaRPr>
                    </a:p>
                    <a:p>
                      <a:pPr algn="l"/>
                      <a:r>
                        <a:rPr lang="en-US" altLang="zh-CN" sz="1600" b="0" dirty="0" smtClean="0">
                          <a:solidFill>
                            <a:srgbClr val="0000FF"/>
                          </a:solidFill>
                          <a:latin typeface="宋体" panose="02010600030101010101" pitchFamily="2" charset="-122"/>
                          <a:ea typeface="宋体" panose="02010600030101010101" pitchFamily="2" charset="-122"/>
                        </a:rPr>
                        <a:t>4. </a:t>
                      </a:r>
                      <a:r>
                        <a:rPr lang="zh-CN" altLang="en-US" sz="1600" b="0" dirty="0" smtClean="0">
                          <a:solidFill>
                            <a:srgbClr val="0000FF"/>
                          </a:solidFill>
                          <a:latin typeface="宋体" panose="02010600030101010101" pitchFamily="2" charset="-122"/>
                          <a:ea typeface="宋体" panose="02010600030101010101" pitchFamily="2" charset="-122"/>
                        </a:rPr>
                        <a:t>基于</a:t>
                      </a:r>
                      <a:r>
                        <a:rPr lang="en-US" altLang="zh-CN" sz="1600" b="0" dirty="0" smtClean="0">
                          <a:solidFill>
                            <a:srgbClr val="0000FF"/>
                          </a:solidFill>
                          <a:latin typeface="宋体" panose="02010600030101010101" pitchFamily="2" charset="-122"/>
                          <a:ea typeface="宋体" panose="02010600030101010101" pitchFamily="2" charset="-122"/>
                        </a:rPr>
                        <a:t>Lamb</a:t>
                      </a:r>
                      <a:r>
                        <a:rPr lang="zh-CN" altLang="en-US" sz="1600" b="0" dirty="0" smtClean="0">
                          <a:solidFill>
                            <a:srgbClr val="0000FF"/>
                          </a:solidFill>
                          <a:latin typeface="宋体" panose="02010600030101010101" pitchFamily="2" charset="-122"/>
                          <a:ea typeface="宋体" panose="02010600030101010101" pitchFamily="2" charset="-122"/>
                        </a:rPr>
                        <a:t>波技术，研究板结构损伤定位及大小评估；</a:t>
                      </a:r>
                      <a:endParaRPr lang="zh-CN" altLang="en-US" sz="1600" b="0" dirty="0">
                        <a:solidFill>
                          <a:srgbClr val="0000FF"/>
                        </a:solidFill>
                        <a:latin typeface="宋体" panose="02010600030101010101" pitchFamily="2" charset="-122"/>
                        <a:ea typeface="宋体" panose="02010600030101010101" pitchFamily="2" charset="-122"/>
                      </a:endParaRPr>
                    </a:p>
                  </a:txBody>
                  <a:tcPr>
                    <a:noFill/>
                  </a:tcPr>
                </a:tc>
                <a:tc>
                  <a:txBody>
                    <a:bodyPr/>
                    <a:lstStyle/>
                    <a:p>
                      <a:pPr algn="l"/>
                      <a:r>
                        <a:rPr lang="zh-CN" altLang="en-US" sz="2000" b="0" dirty="0" smtClean="0">
                          <a:solidFill>
                            <a:srgbClr val="FF0000"/>
                          </a:solidFill>
                          <a:latin typeface="方正姚体" panose="02010601030101010101" pitchFamily="2" charset="-122"/>
                          <a:ea typeface="方正姚体" panose="02010601030101010101" pitchFamily="2" charset="-122"/>
                        </a:rPr>
                        <a:t>实现板结构损伤定位及大小评估</a:t>
                      </a:r>
                      <a:endParaRPr lang="zh-CN" altLang="en-US" sz="2000" b="0" dirty="0">
                        <a:solidFill>
                          <a:srgbClr val="FF0000"/>
                        </a:solidFill>
                        <a:latin typeface="方正姚体" panose="02010601030101010101" pitchFamily="2" charset="-122"/>
                        <a:ea typeface="方正姚体" panose="02010601030101010101" pitchFamily="2" charset="-122"/>
                      </a:endParaRPr>
                    </a:p>
                  </a:txBody>
                  <a:tcPr>
                    <a:noFill/>
                  </a:tcPr>
                </a:tc>
              </a:tr>
            </a:tbl>
          </a:graphicData>
        </a:graphic>
      </p:graphicFrame>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88224" y="6237312"/>
            <a:ext cx="2133600" cy="457200"/>
          </a:xfrm>
        </p:spPr>
        <p:txBody>
          <a:bodyPr/>
          <a:lstStyle/>
          <a:p>
            <a:pPr>
              <a:defRPr/>
            </a:pPr>
            <a:fld id="{9297586B-EA7E-4A47-8E76-41EE61A1DF1D}" type="slidenum">
              <a:rPr lang="en-US" altLang="zh-CN" smtClean="0"/>
              <a:pPr>
                <a:defRPr/>
              </a:pPr>
              <a:t>8</a:t>
            </a:fld>
            <a:endParaRPr lang="en-US" altLang="zh-CN" dirty="0"/>
          </a:p>
        </p:txBody>
      </p:sp>
      <p:grpSp>
        <p:nvGrpSpPr>
          <p:cNvPr id="94" name="Group 2"/>
          <p:cNvGrpSpPr>
            <a:grpSpLocks/>
          </p:cNvGrpSpPr>
          <p:nvPr/>
        </p:nvGrpSpPr>
        <p:grpSpPr bwMode="auto">
          <a:xfrm>
            <a:off x="698076" y="1538882"/>
            <a:ext cx="606086" cy="529062"/>
            <a:chOff x="1110" y="2656"/>
            <a:chExt cx="1549" cy="1351"/>
          </a:xfrm>
          <a:solidFill>
            <a:schemeClr val="bg1">
              <a:lumMod val="6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590472"/>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588656"/>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1</a:t>
            </a:r>
          </a:p>
        </p:txBody>
      </p:sp>
      <p:sp>
        <p:nvSpPr>
          <p:cNvPr id="129" name="Line 27"/>
          <p:cNvSpPr>
            <a:spLocks noChangeShapeType="1"/>
          </p:cNvSpPr>
          <p:nvPr/>
        </p:nvSpPr>
        <p:spPr bwMode="auto">
          <a:xfrm>
            <a:off x="1288521" y="2113692"/>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279380"/>
            <a:ext cx="606086" cy="529062"/>
            <a:chOff x="1110" y="2656"/>
            <a:chExt cx="1549" cy="1351"/>
          </a:xfrm>
          <a:solidFill>
            <a:srgbClr val="FF000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sp>
        <p:nvSpPr>
          <p:cNvPr id="216" name="Text Box 11"/>
          <p:cNvSpPr txBox="1">
            <a:spLocks noChangeArrowheads="1"/>
          </p:cNvSpPr>
          <p:nvPr/>
        </p:nvSpPr>
        <p:spPr bwMode="auto">
          <a:xfrm>
            <a:off x="1441092" y="2330970"/>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rgbClr val="FF0000"/>
                </a:solidFill>
                <a:latin typeface="黑体" panose="02010609060101010101" pitchFamily="49" charset="-122"/>
                <a:ea typeface="黑体" panose="02010609060101010101" pitchFamily="49" charset="-122"/>
                <a:cs typeface="Times New Roman" pitchFamily="18" charset="0"/>
              </a:rPr>
              <a:t>开口复合材料层合板局部屈曲研究</a:t>
            </a:r>
          </a:p>
        </p:txBody>
      </p:sp>
      <p:sp>
        <p:nvSpPr>
          <p:cNvPr id="218" name="Line 27"/>
          <p:cNvSpPr>
            <a:spLocks noChangeShapeType="1"/>
          </p:cNvSpPr>
          <p:nvPr/>
        </p:nvSpPr>
        <p:spPr bwMode="auto">
          <a:xfrm>
            <a:off x="1288521" y="2854190"/>
            <a:ext cx="7065339" cy="0"/>
          </a:xfrm>
          <a:prstGeom prst="line">
            <a:avLst/>
          </a:prstGeom>
          <a:noFill/>
          <a:ln w="6350">
            <a:solidFill>
              <a:srgbClr val="0070C0"/>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000714"/>
            <a:ext cx="606086" cy="529062"/>
            <a:chOff x="1110" y="2656"/>
            <a:chExt cx="1549" cy="1351"/>
          </a:xfrm>
          <a:solidFill>
            <a:schemeClr val="bg1">
              <a:lumMod val="6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052304"/>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开口复合材料层合板强度实验</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研究</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05048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3</a:t>
            </a:r>
          </a:p>
        </p:txBody>
      </p:sp>
      <p:sp>
        <p:nvSpPr>
          <p:cNvPr id="225" name="Line 27"/>
          <p:cNvSpPr>
            <a:spLocks noChangeShapeType="1"/>
          </p:cNvSpPr>
          <p:nvPr/>
        </p:nvSpPr>
        <p:spPr bwMode="auto">
          <a:xfrm>
            <a:off x="1288521" y="357552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719540"/>
            <a:ext cx="606086" cy="529062"/>
            <a:chOff x="1110" y="2656"/>
            <a:chExt cx="1549" cy="1351"/>
          </a:xfrm>
          <a:solidFill>
            <a:schemeClr val="bg1">
              <a:lumMod val="6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769876"/>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开口复合材料层合板补强优化分析</a:t>
            </a:r>
          </a:p>
        </p:txBody>
      </p:sp>
      <p:sp>
        <p:nvSpPr>
          <p:cNvPr id="231" name="Text Box 12"/>
          <p:cNvSpPr txBox="1">
            <a:spLocks noChangeArrowheads="1"/>
          </p:cNvSpPr>
          <p:nvPr/>
        </p:nvSpPr>
        <p:spPr bwMode="gray">
          <a:xfrm>
            <a:off x="851868" y="376931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4</a:t>
            </a:r>
          </a:p>
        </p:txBody>
      </p:sp>
      <p:sp>
        <p:nvSpPr>
          <p:cNvPr id="232" name="Line 27"/>
          <p:cNvSpPr>
            <a:spLocks noChangeShapeType="1"/>
          </p:cNvSpPr>
          <p:nvPr/>
        </p:nvSpPr>
        <p:spPr bwMode="auto">
          <a:xfrm>
            <a:off x="1295209" y="429435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2"/>
          <p:cNvSpPr txBox="1">
            <a:spLocks noChangeArrowheads="1"/>
          </p:cNvSpPr>
          <p:nvPr/>
        </p:nvSpPr>
        <p:spPr bwMode="gray">
          <a:xfrm>
            <a:off x="845180" y="232915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38" name="Group 2"/>
          <p:cNvGrpSpPr>
            <a:grpSpLocks/>
          </p:cNvGrpSpPr>
          <p:nvPr/>
        </p:nvGrpSpPr>
        <p:grpSpPr bwMode="auto">
          <a:xfrm>
            <a:off x="704764" y="4439620"/>
            <a:ext cx="606086" cy="529062"/>
            <a:chOff x="1110" y="2656"/>
            <a:chExt cx="1549" cy="1351"/>
          </a:xfrm>
          <a:solidFill>
            <a:schemeClr val="bg1">
              <a:lumMod val="65000"/>
            </a:schemeClr>
          </a:solidFill>
        </p:grpSpPr>
        <p:sp>
          <p:nvSpPr>
            <p:cNvPr id="39"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1"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2" name="Text Box 11"/>
          <p:cNvSpPr txBox="1">
            <a:spLocks noChangeArrowheads="1"/>
          </p:cNvSpPr>
          <p:nvPr/>
        </p:nvSpPr>
        <p:spPr bwMode="auto">
          <a:xfrm>
            <a:off x="1447780" y="4491210"/>
            <a:ext cx="7115150" cy="954107"/>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基于</a:t>
            </a:r>
            <a:r>
              <a:rPr lang="en-US" altLang="zh-CN"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Lamb</a:t>
            </a: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波的损伤定位及大小评估</a:t>
            </a:r>
          </a:p>
          <a:p>
            <a:pPr fontAlgn="auto">
              <a:spcBef>
                <a:spcPts val="0"/>
              </a:spcBef>
              <a:spcAft>
                <a:spcPts val="0"/>
              </a:spcAft>
            </a:pP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gray">
          <a:xfrm>
            <a:off x="851868" y="4489394"/>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5</a:t>
            </a:r>
          </a:p>
        </p:txBody>
      </p:sp>
      <p:sp>
        <p:nvSpPr>
          <p:cNvPr id="44" name="Line 27"/>
          <p:cNvSpPr>
            <a:spLocks noChangeShapeType="1"/>
          </p:cNvSpPr>
          <p:nvPr/>
        </p:nvSpPr>
        <p:spPr bwMode="auto">
          <a:xfrm>
            <a:off x="1295209" y="5014430"/>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5" name="Group 2"/>
          <p:cNvGrpSpPr>
            <a:grpSpLocks/>
          </p:cNvGrpSpPr>
          <p:nvPr/>
        </p:nvGrpSpPr>
        <p:grpSpPr bwMode="auto">
          <a:xfrm>
            <a:off x="683568" y="5230454"/>
            <a:ext cx="606086" cy="529062"/>
            <a:chOff x="1110" y="2656"/>
            <a:chExt cx="1549" cy="1351"/>
          </a:xfrm>
          <a:solidFill>
            <a:schemeClr val="bg1">
              <a:lumMod val="65000"/>
            </a:schemeClr>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26584" y="5282044"/>
            <a:ext cx="7115150" cy="523220"/>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rPr>
              <a:t>总结与</a:t>
            </a:r>
            <a:r>
              <a:rPr lang="zh-CN" altLang="en-US" sz="2800" kern="0" dirty="0" smtClean="0">
                <a:solidFill>
                  <a:schemeClr val="bg1">
                    <a:lumMod val="65000"/>
                  </a:schemeClr>
                </a:solidFill>
                <a:latin typeface="黑体" panose="02010609060101010101" pitchFamily="49" charset="-122"/>
                <a:ea typeface="黑体" panose="02010609060101010101" pitchFamily="49" charset="-122"/>
                <a:cs typeface="Times New Roman" pitchFamily="18" charset="0"/>
              </a:rPr>
              <a:t>展望</a:t>
            </a:r>
            <a:endParaRPr lang="zh-CN" altLang="en-US" sz="2800" kern="0" dirty="0">
              <a:solidFill>
                <a:schemeClr val="bg1">
                  <a:lumMod val="65000"/>
                </a:schemeClr>
              </a:solidFill>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30672" y="5280228"/>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lumMod val="85000"/>
                  </a:schemeClr>
                </a:solidFill>
                <a:effectLst/>
                <a:uLnTx/>
                <a:uFillTx/>
              </a:rPr>
              <a:t>6</a:t>
            </a:r>
          </a:p>
        </p:txBody>
      </p:sp>
      <p:sp>
        <p:nvSpPr>
          <p:cNvPr id="52" name="Line 27"/>
          <p:cNvSpPr>
            <a:spLocks noChangeShapeType="1"/>
          </p:cNvSpPr>
          <p:nvPr/>
        </p:nvSpPr>
        <p:spPr bwMode="auto">
          <a:xfrm>
            <a:off x="1274013" y="5805264"/>
            <a:ext cx="7065339" cy="0"/>
          </a:xfrm>
          <a:prstGeom prst="line">
            <a:avLst/>
          </a:prstGeom>
          <a:noFill/>
          <a:ln w="6350">
            <a:solidFill>
              <a:schemeClr val="bg1">
                <a:lumMod val="65000"/>
              </a:schemeClr>
            </a:solidFill>
            <a:prstDash val="dash"/>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992987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dirty="0"/>
          </a:p>
        </p:txBody>
      </p:sp>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面临的问题</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3"/>
          <p:cNvSpPr>
            <a:spLocks noChangeArrowheads="1"/>
          </p:cNvSpPr>
          <p:nvPr/>
        </p:nvSpPr>
        <p:spPr bwMode="auto">
          <a:xfrm>
            <a:off x="1725736" y="5817562"/>
            <a:ext cx="5976664" cy="492443"/>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6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如何预估</a:t>
            </a:r>
            <a:r>
              <a:rPr lang="zh-CN" altLang="en-US" sz="2600" b="1" dirty="0" smtClean="0">
                <a:solidFill>
                  <a:srgbClr val="FF0000"/>
                </a:solidFill>
                <a:latin typeface="黑体" panose="02010609060101010101" pitchFamily="49" charset="-122"/>
                <a:ea typeface="黑体" panose="02010609060101010101" pitchFamily="49" charset="-122"/>
                <a:cs typeface="Arial" panose="020B0604020202020204" pitchFamily="34" charset="0"/>
              </a:rPr>
              <a:t>开口结构的失稳？</a:t>
            </a:r>
            <a:endParaRPr lang="zh-CN" altLang="en-US" sz="2600" b="1"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pic>
        <p:nvPicPr>
          <p:cNvPr id="6" name="图片 5"/>
          <p:cNvPicPr/>
          <p:nvPr/>
        </p:nvPicPr>
        <p:blipFill>
          <a:blip r:embed="rId3"/>
          <a:stretch>
            <a:fillRect/>
          </a:stretch>
        </p:blipFill>
        <p:spPr>
          <a:xfrm>
            <a:off x="5580112" y="1196752"/>
            <a:ext cx="2736304" cy="1872208"/>
          </a:xfrm>
          <a:prstGeom prst="rect">
            <a:avLst/>
          </a:prstGeom>
        </p:spPr>
      </p:pic>
      <p:sp>
        <p:nvSpPr>
          <p:cNvPr id="2" name="矩形 1"/>
          <p:cNvSpPr/>
          <p:nvPr/>
        </p:nvSpPr>
        <p:spPr>
          <a:xfrm>
            <a:off x="5148064" y="2993405"/>
            <a:ext cx="4030142" cy="307777"/>
          </a:xfrm>
          <a:prstGeom prst="rect">
            <a:avLst/>
          </a:prstGeom>
        </p:spPr>
        <p:txBody>
          <a:bodyPr wrap="none">
            <a:spAutoFit/>
          </a:bodyPr>
          <a:lstStyle/>
          <a:p>
            <a:r>
              <a:rPr lang="en-US" altLang="zh-CN" sz="1400" b="1" dirty="0" err="1">
                <a:latin typeface="Times New Roman" panose="02020603050405020304" pitchFamily="18" charset="0"/>
                <a:ea typeface="宋体" panose="02010600030101010101" pitchFamily="2" charset="-122"/>
                <a:cs typeface="Times New Roman" panose="02020603050405020304" pitchFamily="18" charset="0"/>
              </a:rPr>
              <a:t>Ömer</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Sinan </a:t>
            </a:r>
            <a:r>
              <a:rPr lang="en-US" altLang="zh-CN" sz="1400" b="1" dirty="0" err="1" smtClean="0">
                <a:latin typeface="Times New Roman" panose="02020603050405020304" pitchFamily="18" charset="0"/>
                <a:ea typeface="宋体" panose="02010600030101010101" pitchFamily="2" charset="-122"/>
                <a:cs typeface="Times New Roman" panose="02020603050405020304" pitchFamily="18" charset="0"/>
              </a:rPr>
              <a:t>Şahin</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COMPOS SCI </a:t>
            </a:r>
            <a:r>
              <a:rPr lang="en-US" altLang="zh-CN" sz="1400" dirty="0" smtClean="0">
                <a:latin typeface="Times New Roman" panose="02020603050405020304" pitchFamily="18" charset="0"/>
                <a:cs typeface="Times New Roman" panose="02020603050405020304" pitchFamily="18" charset="0"/>
              </a:rPr>
              <a:t>TECHNOL, 2005</a:t>
            </a:r>
            <a:endParaRPr lang="zh-CN" altLang="en-US" sz="1400" dirty="0">
              <a:latin typeface="Times New Roman" panose="02020603050405020304" pitchFamily="18" charset="0"/>
              <a:cs typeface="Times New Roman" panose="02020603050405020304" pitchFamily="18" charset="0"/>
            </a:endParaRPr>
          </a:p>
        </p:txBody>
      </p:sp>
      <p:pic>
        <p:nvPicPr>
          <p:cNvPr id="7" name="图片 6"/>
          <p:cNvPicPr/>
          <p:nvPr/>
        </p:nvPicPr>
        <p:blipFill>
          <a:blip r:embed="rId4"/>
          <a:stretch>
            <a:fillRect/>
          </a:stretch>
        </p:blipFill>
        <p:spPr>
          <a:xfrm>
            <a:off x="539552" y="1201353"/>
            <a:ext cx="1931304" cy="1786568"/>
          </a:xfrm>
          <a:prstGeom prst="rect">
            <a:avLst/>
          </a:prstGeom>
        </p:spPr>
      </p:pic>
      <p:pic>
        <p:nvPicPr>
          <p:cNvPr id="8" name="图片 7"/>
          <p:cNvPicPr/>
          <p:nvPr/>
        </p:nvPicPr>
        <p:blipFill>
          <a:blip r:embed="rId5"/>
          <a:stretch>
            <a:fillRect/>
          </a:stretch>
        </p:blipFill>
        <p:spPr>
          <a:xfrm>
            <a:off x="2555776" y="1196752"/>
            <a:ext cx="2088232" cy="1643606"/>
          </a:xfrm>
          <a:prstGeom prst="rect">
            <a:avLst/>
          </a:prstGeom>
        </p:spPr>
      </p:pic>
      <p:sp>
        <p:nvSpPr>
          <p:cNvPr id="3" name="矩形 2"/>
          <p:cNvSpPr/>
          <p:nvPr/>
        </p:nvSpPr>
        <p:spPr>
          <a:xfrm>
            <a:off x="1187624" y="2996952"/>
            <a:ext cx="2915670" cy="307777"/>
          </a:xfrm>
          <a:prstGeom prst="rect">
            <a:avLst/>
          </a:prstGeom>
        </p:spPr>
        <p:txBody>
          <a:bodyPr wrap="none">
            <a:spAutoFit/>
          </a:bodyPr>
          <a:lstStyle/>
          <a:p>
            <a:r>
              <a:rPr lang="en-US" altLang="zh-CN" sz="1400" b="1" dirty="0" err="1">
                <a:latin typeface="Times New Roman" panose="02020603050405020304" pitchFamily="18" charset="0"/>
                <a:ea typeface="宋体" panose="02010600030101010101" pitchFamily="2" charset="-122"/>
                <a:cs typeface="Times New Roman" panose="02020603050405020304" pitchFamily="18" charset="0"/>
              </a:rPr>
              <a:t>Faruk</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Sen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ADV ENG SOFTW, 2010</a:t>
            </a:r>
            <a:endParaRPr lang="zh-CN" altLang="en-US" sz="1400"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rotWithShape="1">
          <a:blip r:embed="rId6"/>
          <a:srcRect l="2125" t="16724" r="10735" b="10410"/>
          <a:stretch/>
        </p:blipFill>
        <p:spPr>
          <a:xfrm>
            <a:off x="14690" y="3695172"/>
            <a:ext cx="2472679" cy="844329"/>
          </a:xfrm>
          <a:prstGeom prst="rect">
            <a:avLst/>
          </a:prstGeom>
        </p:spPr>
      </p:pic>
      <p:pic>
        <p:nvPicPr>
          <p:cNvPr id="10" name="图片 9"/>
          <p:cNvPicPr>
            <a:picLocks noChangeAspect="1"/>
          </p:cNvPicPr>
          <p:nvPr/>
        </p:nvPicPr>
        <p:blipFill>
          <a:blip r:embed="rId7"/>
          <a:stretch>
            <a:fillRect/>
          </a:stretch>
        </p:blipFill>
        <p:spPr>
          <a:xfrm>
            <a:off x="2551156" y="3459322"/>
            <a:ext cx="1443551" cy="1445775"/>
          </a:xfrm>
          <a:prstGeom prst="rect">
            <a:avLst/>
          </a:prstGeom>
        </p:spPr>
      </p:pic>
      <p:sp>
        <p:nvSpPr>
          <p:cNvPr id="11" name="矩形 10"/>
          <p:cNvSpPr/>
          <p:nvPr/>
        </p:nvSpPr>
        <p:spPr>
          <a:xfrm>
            <a:off x="395536" y="5092863"/>
            <a:ext cx="3399585" cy="307777"/>
          </a:xfrm>
          <a:prstGeom prst="rect">
            <a:avLst/>
          </a:prstGeom>
        </p:spPr>
        <p:txBody>
          <a:bodyPr wrap="none">
            <a:spAutoFit/>
          </a:bodyPr>
          <a:lstStyle/>
          <a:p>
            <a:r>
              <a:rPr lang="zh-CN" altLang="en-US" sz="1400" b="1" dirty="0">
                <a:latin typeface="Times New Roman" panose="02020603050405020304" pitchFamily="18" charset="0"/>
                <a:cs typeface="Times New Roman" panose="02020603050405020304" pitchFamily="18" charset="0"/>
              </a:rPr>
              <a:t>T. </a:t>
            </a:r>
            <a:r>
              <a:rPr lang="zh-CN" altLang="en-US" sz="1400" b="1" dirty="0" smtClean="0">
                <a:latin typeface="Times New Roman" panose="02020603050405020304" pitchFamily="18" charset="0"/>
                <a:cs typeface="Times New Roman" panose="02020603050405020304" pitchFamily="18" charset="0"/>
              </a:rPr>
              <a:t>Kremer </a:t>
            </a:r>
            <a:r>
              <a:rPr lang="en-US" altLang="zh-CN" sz="1400" dirty="0">
                <a:latin typeface="Times New Roman" panose="02020603050405020304" pitchFamily="18" charset="0"/>
                <a:cs typeface="Times New Roman" panose="02020603050405020304" pitchFamily="18" charset="0"/>
              </a:rPr>
              <a:t>COMPOS SCI TECHNOL, </a:t>
            </a:r>
            <a:r>
              <a:rPr lang="en-US" altLang="zh-CN" sz="1400" dirty="0" smtClean="0">
                <a:latin typeface="Times New Roman" panose="02020603050405020304" pitchFamily="18" charset="0"/>
                <a:cs typeface="Times New Roman" panose="02020603050405020304" pitchFamily="18" charset="0"/>
              </a:rPr>
              <a:t>2008</a:t>
            </a:r>
            <a:endParaRPr lang="zh-CN" altLang="en-US" sz="1400"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rotWithShape="1">
          <a:blip r:embed="rId8"/>
          <a:srcRect l="4208" t="3010" r="4208" b="4391"/>
          <a:stretch/>
        </p:blipFill>
        <p:spPr>
          <a:xfrm>
            <a:off x="4283968" y="3361416"/>
            <a:ext cx="2422506" cy="1475526"/>
          </a:xfrm>
          <a:prstGeom prst="rect">
            <a:avLst/>
          </a:prstGeom>
        </p:spPr>
      </p:pic>
      <p:sp>
        <p:nvSpPr>
          <p:cNvPr id="14" name="矩形 13"/>
          <p:cNvSpPr/>
          <p:nvPr/>
        </p:nvSpPr>
        <p:spPr>
          <a:xfrm>
            <a:off x="4296448" y="4832643"/>
            <a:ext cx="2651816" cy="307777"/>
          </a:xfrm>
          <a:prstGeom prst="rect">
            <a:avLst/>
          </a:prstGeom>
        </p:spPr>
        <p:txBody>
          <a:bodyPr wrap="none">
            <a:spAutoFit/>
          </a:bodyPr>
          <a:lstStyle/>
          <a:p>
            <a:pPr algn="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V. </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Anil </a:t>
            </a:r>
            <a:r>
              <a:rPr lang="en-US" altLang="zh-CN" sz="1400" dirty="0" smtClean="0">
                <a:latin typeface="Times New Roman" panose="02020603050405020304" pitchFamily="18" charset="0"/>
                <a:cs typeface="Times New Roman" panose="02020603050405020304" pitchFamily="18" charset="0"/>
              </a:rPr>
              <a:t>COMPOS STRUCT, 2007</a:t>
            </a:r>
            <a:endParaRPr lang="zh-CN" altLang="en-US" sz="1400" dirty="0">
              <a:latin typeface="Times New Roman" panose="02020603050405020304" pitchFamily="18" charset="0"/>
              <a:cs typeface="Times New Roman" panose="02020603050405020304" pitchFamily="18" charset="0"/>
            </a:endParaRPr>
          </a:p>
        </p:txBody>
      </p:sp>
      <p:cxnSp>
        <p:nvCxnSpPr>
          <p:cNvPr id="17" name="Straight Connector 3"/>
          <p:cNvCxnSpPr>
            <a:cxnSpLocks noChangeShapeType="1"/>
          </p:cNvCxnSpPr>
          <p:nvPr/>
        </p:nvCxnSpPr>
        <p:spPr bwMode="auto">
          <a:xfrm flipV="1">
            <a:off x="-7796" y="3292082"/>
            <a:ext cx="9144002" cy="7065"/>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cxnSp>
        <p:nvCxnSpPr>
          <p:cNvPr id="18" name="Straight Connector 3"/>
          <p:cNvCxnSpPr>
            <a:cxnSpLocks noChangeShapeType="1"/>
          </p:cNvCxnSpPr>
          <p:nvPr/>
        </p:nvCxnSpPr>
        <p:spPr bwMode="auto">
          <a:xfrm flipV="1">
            <a:off x="4917036" y="1246832"/>
            <a:ext cx="25264" cy="2009474"/>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cxnSp>
        <p:nvCxnSpPr>
          <p:cNvPr id="22" name="Straight Connector 3"/>
          <p:cNvCxnSpPr>
            <a:cxnSpLocks noChangeShapeType="1"/>
          </p:cNvCxnSpPr>
          <p:nvPr/>
        </p:nvCxnSpPr>
        <p:spPr bwMode="auto">
          <a:xfrm flipV="1">
            <a:off x="4103294" y="3397167"/>
            <a:ext cx="12632" cy="2197360"/>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cxnSp>
        <p:nvCxnSpPr>
          <p:cNvPr id="24" name="Straight Connector 3"/>
          <p:cNvCxnSpPr>
            <a:cxnSpLocks noChangeShapeType="1"/>
          </p:cNvCxnSpPr>
          <p:nvPr/>
        </p:nvCxnSpPr>
        <p:spPr bwMode="auto">
          <a:xfrm flipV="1">
            <a:off x="6960744" y="3318222"/>
            <a:ext cx="21152" cy="1925273"/>
          </a:xfrm>
          <a:prstGeom prst="line">
            <a:avLst/>
          </a:prstGeom>
          <a:noFill/>
          <a:ln w="9525" algn="ctr">
            <a:solidFill>
              <a:srgbClr val="0000FF"/>
            </a:solidFill>
            <a:prstDash val="dashDot"/>
            <a:round/>
            <a:headEnd/>
            <a:tailEnd/>
          </a:ln>
          <a:extLst>
            <a:ext uri="{909E8E84-426E-40DD-AFC4-6F175D3DCCD1}">
              <a14:hiddenFill xmlns:a14="http://schemas.microsoft.com/office/drawing/2010/main">
                <a:noFill/>
              </a14:hiddenFill>
            </a:ext>
          </a:extLst>
        </p:spPr>
      </p:cxnSp>
      <p:pic>
        <p:nvPicPr>
          <p:cNvPr id="15" name="图片 14"/>
          <p:cNvPicPr>
            <a:picLocks noChangeAspect="1"/>
          </p:cNvPicPr>
          <p:nvPr/>
        </p:nvPicPr>
        <p:blipFill rotWithShape="1">
          <a:blip r:embed="rId9"/>
          <a:srcRect l="4985" t="5058" r="7633" b="6663"/>
          <a:stretch/>
        </p:blipFill>
        <p:spPr>
          <a:xfrm>
            <a:off x="7038676" y="3414739"/>
            <a:ext cx="2013748" cy="1678124"/>
          </a:xfrm>
          <a:prstGeom prst="rect">
            <a:avLst/>
          </a:prstGeom>
        </p:spPr>
      </p:pic>
      <p:sp>
        <p:nvSpPr>
          <p:cNvPr id="23" name="矩形 22"/>
          <p:cNvSpPr/>
          <p:nvPr/>
        </p:nvSpPr>
        <p:spPr>
          <a:xfrm>
            <a:off x="6372107" y="5328049"/>
            <a:ext cx="2840329" cy="307777"/>
          </a:xfrm>
          <a:prstGeom prst="rect">
            <a:avLst/>
          </a:prstGeom>
        </p:spPr>
        <p:txBody>
          <a:bodyPr wrap="none">
            <a:spAutoFit/>
          </a:bodyPr>
          <a:lstStyle/>
          <a:p>
            <a:pPr algn="r"/>
            <a:r>
              <a:rPr lang="en-US" altLang="zh-CN" sz="1400" b="1" dirty="0" err="1" smtClean="0">
                <a:latin typeface="Times New Roman" panose="02020603050405020304" pitchFamily="18" charset="0"/>
                <a:ea typeface="宋体" panose="02010600030101010101" pitchFamily="2" charset="-122"/>
                <a:cs typeface="Times New Roman" panose="02020603050405020304" pitchFamily="18" charset="0"/>
              </a:rPr>
              <a:t>Xiaole</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Li </a:t>
            </a:r>
            <a:r>
              <a:rPr lang="en-US" altLang="zh-CN" sz="1400" dirty="0" smtClean="0">
                <a:latin typeface="Times New Roman" panose="02020603050405020304" pitchFamily="18" charset="0"/>
                <a:cs typeface="Times New Roman" panose="02020603050405020304" pitchFamily="18" charset="0"/>
              </a:rPr>
              <a:t>COMPOS STRUCT, </a:t>
            </a:r>
            <a:r>
              <a:rPr lang="en-US" altLang="zh-CN" sz="1400" dirty="0" smtClean="0">
                <a:latin typeface="Times New Roman" panose="02020603050405020304" pitchFamily="18" charset="0"/>
                <a:cs typeface="Times New Roman" panose="02020603050405020304" pitchFamily="18" charset="0"/>
              </a:rPr>
              <a:t>2015</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24495</TotalTime>
  <Words>3827</Words>
  <Application>Microsoft Office PowerPoint</Application>
  <PresentationFormat>全屏显示(4:3)</PresentationFormat>
  <Paragraphs>730</Paragraphs>
  <Slides>45</Slides>
  <Notes>34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61" baseType="lpstr">
      <vt:lpstr>方正姚体</vt:lpstr>
      <vt:lpstr>黑体</vt:lpstr>
      <vt:lpstr>华文隶书</vt:lpstr>
      <vt:lpstr>楷体</vt:lpstr>
      <vt:lpstr>隶书</vt:lpstr>
      <vt:lpstr>宋体</vt:lpstr>
      <vt:lpstr>幼圆</vt:lpstr>
      <vt:lpstr>Arial</vt:lpstr>
      <vt:lpstr>Calibri</vt:lpstr>
      <vt:lpstr>Cambria Math</vt:lpstr>
      <vt:lpstr>Garamond</vt:lpstr>
      <vt:lpstr>Times New Roman</vt:lpstr>
      <vt:lpstr>Wingdings</vt:lpstr>
      <vt:lpstr>Edge</vt:lpstr>
      <vt:lpstr>Visio</vt:lpstr>
      <vt:lpstr>公式</vt:lpstr>
      <vt:lpstr>纤维增强复合材料开口层合板强度分析及板结构损伤检测研究 </vt:lpstr>
      <vt:lpstr>主要内容</vt:lpstr>
      <vt:lpstr>1. 绪论 (i)</vt:lpstr>
      <vt:lpstr>1. 绪论 (ii)-屈曲</vt:lpstr>
      <vt:lpstr>1. 绪论 (iii)-强度破坏</vt:lpstr>
      <vt:lpstr>1. 绪论 (v)-损伤检测</vt:lpstr>
      <vt:lpstr>1. 绪论 (vi)</vt:lpstr>
      <vt:lpstr>PowerPoint 演示文稿</vt:lpstr>
      <vt:lpstr>2.1. 面临的问题</vt:lpstr>
      <vt:lpstr>2.2. 数值模拟(i)</vt:lpstr>
      <vt:lpstr>2.2. 数值模拟(ii)</vt:lpstr>
      <vt:lpstr>2.2. 数值模拟(ii)</vt:lpstr>
      <vt:lpstr>2.3. 实验研究(i)</vt:lpstr>
      <vt:lpstr>2.3. 实验研究(ii)</vt:lpstr>
      <vt:lpstr>2.4. 结果对比分析</vt:lpstr>
      <vt:lpstr>2.5. 本章小结</vt:lpstr>
      <vt:lpstr>PowerPoint 演示文稿</vt:lpstr>
      <vt:lpstr>3.1. 面临的问题</vt:lpstr>
      <vt:lpstr>3.2. 数值模拟 (i)</vt:lpstr>
      <vt:lpstr>3.2. 数值模拟 (ii)</vt:lpstr>
      <vt:lpstr>3.3. 实验测试 (i)</vt:lpstr>
      <vt:lpstr>3.3. 实验测试(ii)-破坏机理</vt:lpstr>
      <vt:lpstr>3.3. 实验测试(iii)-DIC测试结果</vt:lpstr>
      <vt:lpstr>3.4. 实验测试-含小孔板 (i)</vt:lpstr>
      <vt:lpstr>3.4. 实验测试-含小孔板 (ii)</vt:lpstr>
      <vt:lpstr>3.5. 本章小结</vt:lpstr>
      <vt:lpstr>PowerPoint 演示文稿</vt:lpstr>
      <vt:lpstr>4.1. 实验测试-补强优化(i)</vt:lpstr>
      <vt:lpstr>4.1. 实验测试-补强优化(ii)</vt:lpstr>
      <vt:lpstr>4.2. 数值模拟-补强优化(iii)</vt:lpstr>
      <vt:lpstr>4.3. 小结</vt:lpstr>
      <vt:lpstr>PowerPoint 演示文稿</vt:lpstr>
      <vt:lpstr>4.2. 面临的问题</vt:lpstr>
      <vt:lpstr>3.3. 损伤位置和尺寸的评估方法</vt:lpstr>
      <vt:lpstr>3.4. 数值模型</vt:lpstr>
      <vt:lpstr>3.4. 数值模拟结果</vt:lpstr>
      <vt:lpstr>3.5. 实验测量 (i)</vt:lpstr>
      <vt:lpstr>3.5. 实验测量 (ii)</vt:lpstr>
      <vt:lpstr>3.6. 本章小结</vt:lpstr>
      <vt:lpstr>PowerPoint 演示文稿</vt:lpstr>
      <vt:lpstr>PowerPoint 演示文稿</vt:lpstr>
      <vt:lpstr>PowerPoint 演示文稿</vt:lpstr>
      <vt:lpstr>博士期间发表和完成的论文 </vt:lpstr>
      <vt:lpstr>博士期间发表和完成的论文</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cjl</cp:lastModifiedBy>
  <cp:revision>1436</cp:revision>
  <cp:lastPrinted>2014-08-15T00:46:59Z</cp:lastPrinted>
  <dcterms:created xsi:type="dcterms:W3CDTF">1601-01-01T00:00:00Z</dcterms:created>
  <dcterms:modified xsi:type="dcterms:W3CDTF">2016-06-01T07:13:34Z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